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0"/>
  </p:notesMasterIdLst>
  <p:sldIdLst>
    <p:sldId id="256" r:id="rId2"/>
    <p:sldId id="259" r:id="rId3"/>
    <p:sldId id="260" r:id="rId4"/>
    <p:sldId id="356" r:id="rId5"/>
    <p:sldId id="261" r:id="rId6"/>
    <p:sldId id="262" r:id="rId7"/>
    <p:sldId id="268" r:id="rId8"/>
    <p:sldId id="269" r:id="rId9"/>
    <p:sldId id="272" r:id="rId10"/>
    <p:sldId id="273" r:id="rId11"/>
    <p:sldId id="274" r:id="rId12"/>
    <p:sldId id="275" r:id="rId13"/>
    <p:sldId id="276" r:id="rId14"/>
    <p:sldId id="277" r:id="rId15"/>
    <p:sldId id="278" r:id="rId16"/>
    <p:sldId id="279" r:id="rId17"/>
    <p:sldId id="280" r:id="rId18"/>
    <p:sldId id="281" r:id="rId19"/>
    <p:sldId id="282" r:id="rId20"/>
    <p:sldId id="283" r:id="rId21"/>
    <p:sldId id="284" r:id="rId22"/>
    <p:sldId id="285" r:id="rId23"/>
    <p:sldId id="286" r:id="rId24"/>
    <p:sldId id="287" r:id="rId25"/>
    <p:sldId id="288" r:id="rId26"/>
    <p:sldId id="289" r:id="rId27"/>
    <p:sldId id="290" r:id="rId28"/>
    <p:sldId id="291" r:id="rId29"/>
    <p:sldId id="292" r:id="rId30"/>
    <p:sldId id="293" r:id="rId31"/>
    <p:sldId id="294" r:id="rId32"/>
    <p:sldId id="295" r:id="rId33"/>
    <p:sldId id="296" r:id="rId34"/>
    <p:sldId id="297" r:id="rId35"/>
    <p:sldId id="298" r:id="rId36"/>
    <p:sldId id="299" r:id="rId37"/>
    <p:sldId id="300" r:id="rId38"/>
    <p:sldId id="301" r:id="rId39"/>
    <p:sldId id="302" r:id="rId40"/>
    <p:sldId id="303" r:id="rId41"/>
    <p:sldId id="304" r:id="rId42"/>
    <p:sldId id="305" r:id="rId43"/>
    <p:sldId id="306" r:id="rId44"/>
    <p:sldId id="307" r:id="rId45"/>
    <p:sldId id="308" r:id="rId46"/>
    <p:sldId id="309" r:id="rId47"/>
    <p:sldId id="310" r:id="rId48"/>
    <p:sldId id="311" r:id="rId49"/>
    <p:sldId id="312" r:id="rId50"/>
    <p:sldId id="313" r:id="rId51"/>
    <p:sldId id="314" r:id="rId52"/>
    <p:sldId id="315" r:id="rId53"/>
    <p:sldId id="316" r:id="rId54"/>
    <p:sldId id="317" r:id="rId55"/>
    <p:sldId id="318" r:id="rId56"/>
    <p:sldId id="319" r:id="rId57"/>
    <p:sldId id="320" r:id="rId58"/>
    <p:sldId id="321" r:id="rId59"/>
    <p:sldId id="325" r:id="rId60"/>
    <p:sldId id="326" r:id="rId61"/>
    <p:sldId id="327" r:id="rId62"/>
    <p:sldId id="328" r:id="rId63"/>
    <p:sldId id="329" r:id="rId64"/>
    <p:sldId id="330" r:id="rId65"/>
    <p:sldId id="331" r:id="rId66"/>
    <p:sldId id="332" r:id="rId67"/>
    <p:sldId id="333" r:id="rId68"/>
    <p:sldId id="334" r:id="rId69"/>
    <p:sldId id="335" r:id="rId70"/>
    <p:sldId id="336" r:id="rId71"/>
    <p:sldId id="337" r:id="rId72"/>
    <p:sldId id="338" r:id="rId73"/>
    <p:sldId id="339" r:id="rId74"/>
    <p:sldId id="340" r:id="rId75"/>
    <p:sldId id="341" r:id="rId76"/>
    <p:sldId id="342" r:id="rId77"/>
    <p:sldId id="343" r:id="rId78"/>
    <p:sldId id="344" r:id="rId79"/>
    <p:sldId id="345" r:id="rId80"/>
    <p:sldId id="346" r:id="rId81"/>
    <p:sldId id="348" r:id="rId82"/>
    <p:sldId id="349" r:id="rId83"/>
    <p:sldId id="350" r:id="rId84"/>
    <p:sldId id="351" r:id="rId85"/>
    <p:sldId id="352" r:id="rId86"/>
    <p:sldId id="353" r:id="rId87"/>
    <p:sldId id="357" r:id="rId88"/>
    <p:sldId id="358" r:id="rId89"/>
    <p:sldId id="359" r:id="rId90"/>
    <p:sldId id="360" r:id="rId91"/>
    <p:sldId id="361" r:id="rId92"/>
    <p:sldId id="362" r:id="rId93"/>
    <p:sldId id="363" r:id="rId94"/>
    <p:sldId id="364" r:id="rId95"/>
    <p:sldId id="365" r:id="rId96"/>
    <p:sldId id="366" r:id="rId97"/>
    <p:sldId id="367" r:id="rId98"/>
    <p:sldId id="322" r:id="rId9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Glenn Posadas" initials="GP"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657"/>
    <p:restoredTop sz="94668"/>
  </p:normalViewPr>
  <p:slideViewPr>
    <p:cSldViewPr snapToGrid="0" snapToObjects="1">
      <p:cViewPr varScale="1">
        <p:scale>
          <a:sx n="36" d="100"/>
          <a:sy n="36" d="100"/>
        </p:scale>
        <p:origin x="296" y="6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notesMaster" Target="notesMasters/notesMaster1.xml"/><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9-10-19T16:48:30.383" idx="1">
    <p:pos x="7616" y="1928"/>
    <p:text>int x = 1;
printf(“%d”, ++x); //  2
</p:text>
    <p:extLst>
      <p:ext uri="{C676402C-5697-4E1C-873F-D02D1690AC5C}">
        <p15:threadingInfo xmlns:p15="http://schemas.microsoft.com/office/powerpoint/2012/main" timeZoneBias="-60"/>
      </p:ext>
    </p:extLst>
  </p:cm>
</p:cmLst>
</file>

<file path=ppt/media/image1.tif>
</file>

<file path=ppt/media/image10.jpeg>
</file>

<file path=ppt/media/image11.png>
</file>

<file path=ppt/media/image12.png>
</file>

<file path=ppt/media/image13.png>
</file>

<file path=ppt/media/image14.png>
</file>

<file path=ppt/media/image15.png>
</file>

<file path=ppt/media/image16.png>
</file>

<file path=ppt/media/image17.tif>
</file>

<file path=ppt/media/image18.png>
</file>

<file path=ppt/media/image19.png>
</file>

<file path=ppt/media/image2.png>
</file>

<file path=ppt/media/image20.png>
</file>

<file path=ppt/media/image3.jpe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3" name="Shape 163"/>
          <p:cNvSpPr>
            <a:spLocks noGrp="1" noRot="1" noChangeAspect="1"/>
          </p:cNvSpPr>
          <p:nvPr>
            <p:ph type="sldImg"/>
          </p:nvPr>
        </p:nvSpPr>
        <p:spPr>
          <a:xfrm>
            <a:off x="1143000" y="685800"/>
            <a:ext cx="4572000" cy="3429000"/>
          </a:xfrm>
          <a:prstGeom prst="rect">
            <a:avLst/>
          </a:prstGeom>
        </p:spPr>
        <p:txBody>
          <a:bodyPr/>
          <a:lstStyle/>
          <a:p>
            <a:endParaRPr/>
          </a:p>
        </p:txBody>
      </p:sp>
      <p:sp>
        <p:nvSpPr>
          <p:cNvPr id="164" name="Shape 16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2823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bg>
      <p:bgPr>
        <a:solidFill>
          <a:srgbClr val="222222"/>
        </a:solidFill>
        <a:effectLst/>
      </p:bgPr>
    </p:bg>
    <p:spTree>
      <p:nvGrpSpPr>
        <p:cNvPr id="1" name=""/>
        <p:cNvGrpSpPr/>
        <p:nvPr/>
      </p:nvGrpSpPr>
      <p:grpSpPr>
        <a:xfrm>
          <a:off x="0" y="0"/>
          <a:ext cx="0" cy="0"/>
          <a:chOff x="0" y="0"/>
          <a:chExt cx="0" cy="0"/>
        </a:xfrm>
      </p:grpSpPr>
      <p:sp>
        <p:nvSpPr>
          <p:cNvPr id="12"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13" name="Title Text"/>
          <p:cNvSpPr txBox="1">
            <a:spLocks noGrp="1"/>
          </p:cNvSpPr>
          <p:nvPr>
            <p:ph type="title"/>
          </p:nvPr>
        </p:nvSpPr>
        <p:spPr>
          <a:xfrm>
            <a:off x="762000" y="9042400"/>
            <a:ext cx="22860000" cy="3810000"/>
          </a:xfrm>
          <a:prstGeom prst="rect">
            <a:avLst/>
          </a:prstGeom>
        </p:spPr>
        <p:txBody>
          <a:bodyPr/>
          <a:lstStyle>
            <a:lvl1pPr>
              <a:spcBef>
                <a:spcPts val="0"/>
              </a:spcBef>
              <a:defRPr sz="30300">
                <a:solidFill>
                  <a:srgbClr val="FFFFFF"/>
                </a:solidFill>
              </a:defRPr>
            </a:lvl1pPr>
          </a:lstStyle>
          <a:p>
            <a:r>
              <a:t>Title Text</a:t>
            </a:r>
          </a:p>
        </p:txBody>
      </p:sp>
      <p:sp>
        <p:nvSpPr>
          <p:cNvPr id="14" name="Body Level One…"/>
          <p:cNvSpPr txBox="1">
            <a:spLocks noGrp="1"/>
          </p:cNvSpPr>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5pPr>
          </a:lstStyle>
          <a:p>
            <a:r>
              <a:t>Body Level One</a:t>
            </a:r>
          </a:p>
          <a:p>
            <a:pPr lvl="1"/>
            <a:r>
              <a:t>Body Level Two</a:t>
            </a:r>
          </a:p>
          <a:p>
            <a:pPr lvl="2"/>
            <a:r>
              <a:t>Body Level Three</a:t>
            </a:r>
          </a:p>
          <a:p>
            <a:pPr lvl="3"/>
            <a:r>
              <a:t>Body Level Four</a:t>
            </a:r>
          </a:p>
          <a:p>
            <a:pPr lvl="4"/>
            <a:r>
              <a:t>Body Level Five</a:t>
            </a:r>
          </a:p>
        </p:txBody>
      </p:sp>
      <p:sp>
        <p:nvSpPr>
          <p:cNvPr id="15" name="Slide Number"/>
          <p:cNvSpPr txBox="1">
            <a:spLocks noGrp="1"/>
          </p:cNvSpPr>
          <p:nvPr>
            <p:ph type="sldNum" sz="quarter" idx="2"/>
          </p:nvPr>
        </p:nvSpPr>
        <p:spPr>
          <a:xfrm>
            <a:off x="23063199" y="609600"/>
            <a:ext cx="553196" cy="635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Photo - 3 Up">
    <p:bg>
      <p:bgPr>
        <a:solidFill>
          <a:srgbClr val="222222"/>
        </a:solidFill>
        <a:effectLst/>
      </p:bgPr>
    </p:bg>
    <p:spTree>
      <p:nvGrpSpPr>
        <p:cNvPr id="1" name=""/>
        <p:cNvGrpSpPr/>
        <p:nvPr/>
      </p:nvGrpSpPr>
      <p:grpSpPr>
        <a:xfrm>
          <a:off x="0" y="0"/>
          <a:ext cx="0" cy="0"/>
          <a:chOff x="0" y="0"/>
          <a:chExt cx="0" cy="0"/>
        </a:xfrm>
      </p:grpSpPr>
      <p:sp>
        <p:nvSpPr>
          <p:cNvPr id="111" name="Image"/>
          <p:cNvSpPr>
            <a:spLocks noGrp="1"/>
          </p:cNvSpPr>
          <p:nvPr>
            <p:ph type="pic" sz="half" idx="21"/>
          </p:nvPr>
        </p:nvSpPr>
        <p:spPr>
          <a:xfrm>
            <a:off x="12192000" y="-177800"/>
            <a:ext cx="12192000" cy="7162800"/>
          </a:xfrm>
          <a:prstGeom prst="rect">
            <a:avLst/>
          </a:prstGeom>
        </p:spPr>
        <p:txBody>
          <a:bodyPr lIns="91439" tIns="45719" rIns="91439" bIns="45719">
            <a:noAutofit/>
          </a:bodyPr>
          <a:lstStyle/>
          <a:p>
            <a:endParaRPr/>
          </a:p>
        </p:txBody>
      </p:sp>
      <p:sp>
        <p:nvSpPr>
          <p:cNvPr id="112" name="Image"/>
          <p:cNvSpPr>
            <a:spLocks noGrp="1"/>
          </p:cNvSpPr>
          <p:nvPr>
            <p:ph type="pic" sz="half" idx="22"/>
          </p:nvPr>
        </p:nvSpPr>
        <p:spPr>
          <a:xfrm>
            <a:off x="12192000" y="6451600"/>
            <a:ext cx="12192000" cy="8297334"/>
          </a:xfrm>
          <a:prstGeom prst="rect">
            <a:avLst/>
          </a:prstGeom>
        </p:spPr>
        <p:txBody>
          <a:bodyPr lIns="91439" tIns="45719" rIns="91439" bIns="45719">
            <a:noAutofit/>
          </a:bodyPr>
          <a:lstStyle/>
          <a:p>
            <a:endParaRPr/>
          </a:p>
        </p:txBody>
      </p:sp>
      <p:sp>
        <p:nvSpPr>
          <p:cNvPr id="113" name="Image"/>
          <p:cNvSpPr>
            <a:spLocks noGrp="1"/>
          </p:cNvSpPr>
          <p:nvPr>
            <p:ph type="pic" idx="23"/>
          </p:nvPr>
        </p:nvSpPr>
        <p:spPr>
          <a:xfrm>
            <a:off x="-190500" y="0"/>
            <a:ext cx="12428272" cy="13716000"/>
          </a:xfrm>
          <a:prstGeom prst="rect">
            <a:avLst/>
          </a:prstGeom>
        </p:spPr>
        <p:txBody>
          <a:bodyPr lIns="91439" tIns="45719" rIns="91439" bIns="45719">
            <a:noAutofit/>
          </a:bodyPr>
          <a:lstStyle/>
          <a:p>
            <a:endParaRPr/>
          </a:p>
        </p:txBody>
      </p:sp>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Quote">
    <p:bg>
      <p:bgPr>
        <a:solidFill>
          <a:srgbClr val="222222"/>
        </a:solidFill>
        <a:effectLst/>
      </p:bgPr>
    </p:bg>
    <p:spTree>
      <p:nvGrpSpPr>
        <p:cNvPr id="1" name=""/>
        <p:cNvGrpSpPr/>
        <p:nvPr/>
      </p:nvGrpSpPr>
      <p:grpSpPr>
        <a:xfrm>
          <a:off x="0" y="0"/>
          <a:ext cx="0" cy="0"/>
          <a:chOff x="0" y="0"/>
          <a:chExt cx="0" cy="0"/>
        </a:xfrm>
      </p:grpSpPr>
      <p:sp>
        <p:nvSpPr>
          <p:cNvPr id="121" name="Callout"/>
          <p:cNvSpPr/>
          <p:nvPr/>
        </p:nvSpPr>
        <p:spPr>
          <a:xfrm>
            <a:off x="876300" y="3314700"/>
            <a:ext cx="22631400" cy="7317185"/>
          </a:xfrm>
          <a:custGeom>
            <a:avLst/>
            <a:gdLst/>
            <a:ahLst/>
            <a:cxnLst>
              <a:cxn ang="0">
                <a:pos x="wd2" y="hd2"/>
              </a:cxn>
              <a:cxn ang="5400000">
                <a:pos x="wd2" y="hd2"/>
              </a:cxn>
              <a:cxn ang="10800000">
                <a:pos x="wd2" y="hd2"/>
              </a:cxn>
              <a:cxn ang="16200000">
                <a:pos x="wd2" y="hd2"/>
              </a:cxn>
            </a:cxnLst>
            <a:rect l="0" t="0" r="r" b="b"/>
            <a:pathLst>
              <a:path w="21600" h="21600" extrusionOk="0">
                <a:moveTo>
                  <a:pt x="119" y="0"/>
                </a:moveTo>
                <a:cubicBezTo>
                  <a:pt x="54" y="0"/>
                  <a:pt x="0" y="165"/>
                  <a:pt x="0" y="369"/>
                </a:cubicBezTo>
                <a:lnTo>
                  <a:pt x="0" y="19013"/>
                </a:lnTo>
                <a:cubicBezTo>
                  <a:pt x="0" y="19217"/>
                  <a:pt x="54" y="19382"/>
                  <a:pt x="119" y="19382"/>
                </a:cubicBezTo>
                <a:lnTo>
                  <a:pt x="18186" y="19382"/>
                </a:lnTo>
                <a:lnTo>
                  <a:pt x="18717" y="21600"/>
                </a:lnTo>
                <a:lnTo>
                  <a:pt x="19247" y="19382"/>
                </a:lnTo>
                <a:lnTo>
                  <a:pt x="21481" y="19382"/>
                </a:lnTo>
                <a:cubicBezTo>
                  <a:pt x="21546" y="19382"/>
                  <a:pt x="21600" y="19217"/>
                  <a:pt x="21600" y="19013"/>
                </a:cubicBezTo>
                <a:lnTo>
                  <a:pt x="21600" y="369"/>
                </a:lnTo>
                <a:cubicBezTo>
                  <a:pt x="21600" y="165"/>
                  <a:pt x="21546" y="0"/>
                  <a:pt x="21481" y="0"/>
                </a:cubicBezTo>
                <a:lnTo>
                  <a:pt x="119"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sz="4000" cap="all">
                <a:solidFill>
                  <a:srgbClr val="FFFFFF"/>
                </a:solidFill>
                <a:latin typeface="+mn-lt"/>
                <a:ea typeface="+mn-ea"/>
                <a:cs typeface="+mn-cs"/>
                <a:sym typeface="DIN Condensed Bold"/>
              </a:defRPr>
            </a:pPr>
            <a:endParaRPr/>
          </a:p>
        </p:txBody>
      </p:sp>
      <p:sp>
        <p:nvSpPr>
          <p:cNvPr id="122" name="Type a quote here."/>
          <p:cNvSpPr txBox="1">
            <a:spLocks noGrp="1"/>
          </p:cNvSpPr>
          <p:nvPr>
            <p:ph type="body" sz="quarter" idx="21"/>
          </p:nvPr>
        </p:nvSpPr>
        <p:spPr>
          <a:xfrm>
            <a:off x="1676400" y="4089400"/>
            <a:ext cx="21056600" cy="1805946"/>
          </a:xfrm>
          <a:prstGeom prst="rect">
            <a:avLst/>
          </a:prstGeom>
        </p:spPr>
        <p:txBody>
          <a:bodyPr>
            <a:spAutoFit/>
          </a:bodyPr>
          <a:lstStyle>
            <a:lvl1pPr marL="0" indent="0">
              <a:lnSpc>
                <a:spcPct val="80000"/>
              </a:lnSpc>
              <a:spcBef>
                <a:spcPts val="0"/>
              </a:spcBef>
              <a:buClrTx/>
              <a:buSzTx/>
              <a:buFontTx/>
              <a:buNone/>
              <a:defRPr sz="13400" cap="all">
                <a:solidFill>
                  <a:srgbClr val="FFFFFF"/>
                </a:solidFill>
                <a:latin typeface="+mn-lt"/>
                <a:ea typeface="+mn-ea"/>
                <a:cs typeface="+mn-cs"/>
                <a:sym typeface="DIN Condensed Bold"/>
              </a:defRPr>
            </a:lvl1pPr>
          </a:lstStyle>
          <a:p>
            <a:r>
              <a:t>Type a quote here.</a:t>
            </a:r>
          </a:p>
        </p:txBody>
      </p:sp>
      <p:sp>
        <p:nvSpPr>
          <p:cNvPr id="123" name="Johnny Appleseed"/>
          <p:cNvSpPr txBox="1">
            <a:spLocks noGrp="1"/>
          </p:cNvSpPr>
          <p:nvPr>
            <p:ph type="body" sz="quarter" idx="22"/>
          </p:nvPr>
        </p:nvSpPr>
        <p:spPr>
          <a:xfrm>
            <a:off x="762000" y="10953750"/>
            <a:ext cx="22860000" cy="1206500"/>
          </a:xfrm>
          <a:prstGeom prst="rect">
            <a:avLst/>
          </a:prstGeom>
        </p:spPr>
        <p:txBody>
          <a:bodyPr anchor="ctr">
            <a:spAutoFit/>
          </a:bodyPr>
          <a:lstStyle>
            <a:lvl1pPr marL="0" indent="0" algn="r">
              <a:lnSpc>
                <a:spcPct val="80000"/>
              </a:lnSpc>
              <a:spcBef>
                <a:spcPts val="0"/>
              </a:spcBef>
              <a:buClrTx/>
              <a:buSzTx/>
              <a:buFontTx/>
              <a:buNone/>
              <a:defRPr sz="8700">
                <a:latin typeface="+mn-lt"/>
                <a:ea typeface="+mn-ea"/>
                <a:cs typeface="+mn-cs"/>
                <a:sym typeface="DIN Condensed Bold"/>
              </a:defRPr>
            </a:lvl1pPr>
          </a:lstStyle>
          <a:p>
            <a:r>
              <a:t>Johnny Appleseed</a:t>
            </a:r>
          </a:p>
        </p:txBody>
      </p:sp>
      <p:sp>
        <p:nvSpPr>
          <p:cNvPr id="124" name="Text"/>
          <p:cNvSpPr txBox="1">
            <a:spLocks noGrp="1"/>
          </p:cNvSpPr>
          <p:nvPr>
            <p:ph type="body" sz="quarter" idx="23"/>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sz="3600" cap="all" spc="180">
                <a:latin typeface="DIN Alternate Bold"/>
                <a:ea typeface="DIN Alternate Bold"/>
                <a:cs typeface="DIN Alternate Bold"/>
                <a:sym typeface="DIN Alternate Bold"/>
              </a:defRPr>
            </a:lvl1pPr>
          </a:lstStyle>
          <a:p>
            <a:r>
              <a:t>Text</a:t>
            </a:r>
          </a:p>
        </p:txBody>
      </p:sp>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Quote Alt">
    <p:bg>
      <p:bgPr>
        <a:solidFill>
          <a:schemeClr val="accent1"/>
        </a:solidFill>
        <a:effectLst/>
      </p:bgPr>
    </p:bg>
    <p:spTree>
      <p:nvGrpSpPr>
        <p:cNvPr id="1" name=""/>
        <p:cNvGrpSpPr/>
        <p:nvPr/>
      </p:nvGrpSpPr>
      <p:grpSpPr>
        <a:xfrm>
          <a:off x="0" y="0"/>
          <a:ext cx="0" cy="0"/>
          <a:chOff x="0" y="0"/>
          <a:chExt cx="0" cy="0"/>
        </a:xfrm>
      </p:grpSpPr>
      <p:sp>
        <p:nvSpPr>
          <p:cNvPr id="132" name="Type a quote here."/>
          <p:cNvSpPr txBox="1">
            <a:spLocks noGrp="1"/>
          </p:cNvSpPr>
          <p:nvPr>
            <p:ph type="body" sz="quarter" idx="21"/>
          </p:nvPr>
        </p:nvSpPr>
        <p:spPr>
          <a:xfrm>
            <a:off x="11049000" y="3721100"/>
            <a:ext cx="12573000" cy="1805946"/>
          </a:xfrm>
          <a:prstGeom prst="rect">
            <a:avLst/>
          </a:prstGeom>
        </p:spPr>
        <p:txBody>
          <a:bodyPr>
            <a:spAutoFit/>
          </a:bodyPr>
          <a:lstStyle>
            <a:lvl1pPr marL="0" indent="0">
              <a:lnSpc>
                <a:spcPct val="80000"/>
              </a:lnSpc>
              <a:spcBef>
                <a:spcPts val="0"/>
              </a:spcBef>
              <a:buClrTx/>
              <a:buSzTx/>
              <a:buFontTx/>
              <a:buNone/>
              <a:defRPr sz="13400" cap="all">
                <a:solidFill>
                  <a:srgbClr val="FFFFFF"/>
                </a:solidFill>
                <a:latin typeface="+mn-lt"/>
                <a:ea typeface="+mn-ea"/>
                <a:cs typeface="+mn-cs"/>
                <a:sym typeface="DIN Condensed Bold"/>
              </a:defRPr>
            </a:lvl1pPr>
          </a:lstStyle>
          <a:p>
            <a:r>
              <a:t>Type a quote here.</a:t>
            </a:r>
          </a:p>
        </p:txBody>
      </p:sp>
      <p:sp>
        <p:nvSpPr>
          <p:cNvPr id="133" name="Image"/>
          <p:cNvSpPr>
            <a:spLocks noGrp="1"/>
          </p:cNvSpPr>
          <p:nvPr>
            <p:ph type="pic" idx="22"/>
          </p:nvPr>
        </p:nvSpPr>
        <p:spPr>
          <a:xfrm>
            <a:off x="-190500" y="0"/>
            <a:ext cx="12428272" cy="13716000"/>
          </a:xfrm>
          <a:prstGeom prst="rect">
            <a:avLst/>
          </a:prstGeom>
        </p:spPr>
        <p:txBody>
          <a:bodyPr lIns="91439" tIns="45719" rIns="91439" bIns="45719">
            <a:noAutofit/>
          </a:bodyPr>
          <a:lstStyle/>
          <a:p>
            <a:endParaRPr/>
          </a:p>
        </p:txBody>
      </p:sp>
      <p:sp>
        <p:nvSpPr>
          <p:cNvPr id="134" name="Johnny Appleseed"/>
          <p:cNvSpPr txBox="1">
            <a:spLocks noGrp="1"/>
          </p:cNvSpPr>
          <p:nvPr>
            <p:ph type="body" sz="quarter" idx="23"/>
          </p:nvPr>
        </p:nvSpPr>
        <p:spPr>
          <a:xfrm>
            <a:off x="11049000" y="10953750"/>
            <a:ext cx="12573000" cy="1206500"/>
          </a:xfrm>
          <a:prstGeom prst="rect">
            <a:avLst/>
          </a:prstGeom>
        </p:spPr>
        <p:txBody>
          <a:bodyPr anchor="ctr">
            <a:spAutoFit/>
          </a:bodyPr>
          <a:lstStyle>
            <a:lvl1pPr marL="0" indent="0" defTabSz="647700">
              <a:spcBef>
                <a:spcPts val="0"/>
              </a:spcBef>
              <a:buClrTx/>
              <a:buSzTx/>
              <a:buFontTx/>
              <a:buNone/>
              <a:defRPr sz="8700">
                <a:solidFill>
                  <a:srgbClr val="232323"/>
                </a:solidFill>
                <a:latin typeface="+mn-lt"/>
                <a:ea typeface="+mn-ea"/>
                <a:cs typeface="+mn-cs"/>
                <a:sym typeface="DIN Condensed Bold"/>
              </a:defRPr>
            </a:lvl1pPr>
          </a:lstStyle>
          <a:p>
            <a:r>
              <a:t>Johnny Appleseed</a:t>
            </a: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Photo">
    <p:bg>
      <p:bgPr>
        <a:solidFill>
          <a:srgbClr val="222222"/>
        </a:solidFill>
        <a:effectLst/>
      </p:bgPr>
    </p:bg>
    <p:spTree>
      <p:nvGrpSpPr>
        <p:cNvPr id="1" name=""/>
        <p:cNvGrpSpPr/>
        <p:nvPr/>
      </p:nvGrpSpPr>
      <p:grpSpPr>
        <a:xfrm>
          <a:off x="0" y="0"/>
          <a:ext cx="0" cy="0"/>
          <a:chOff x="0" y="0"/>
          <a:chExt cx="0" cy="0"/>
        </a:xfrm>
      </p:grpSpPr>
      <p:sp>
        <p:nvSpPr>
          <p:cNvPr id="142" name="Image"/>
          <p:cNvSpPr>
            <a:spLocks noGrp="1"/>
          </p:cNvSpPr>
          <p:nvPr>
            <p:ph type="pic" idx="21"/>
          </p:nvPr>
        </p:nvSpPr>
        <p:spPr>
          <a:xfrm>
            <a:off x="-38100" y="-1219200"/>
            <a:ext cx="24460200" cy="16145934"/>
          </a:xfrm>
          <a:prstGeom prst="rect">
            <a:avLst/>
          </a:prstGeom>
        </p:spPr>
        <p:txBody>
          <a:bodyPr lIns="91439" tIns="45719" rIns="91439" bIns="45719">
            <a:noAutofit/>
          </a:bodyPr>
          <a:lstStyle/>
          <a:p>
            <a:endParaRPr/>
          </a:p>
        </p:txBody>
      </p:sp>
      <p:sp>
        <p:nvSpPr>
          <p:cNvPr id="1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Blank">
    <p:bg>
      <p:bgPr>
        <a:solidFill>
          <a:srgbClr val="222222"/>
        </a:solidFill>
        <a:effectLst/>
      </p:bgPr>
    </p:bg>
    <p:spTree>
      <p:nvGrpSpPr>
        <p:cNvPr id="1" name=""/>
        <p:cNvGrpSpPr/>
        <p:nvPr/>
      </p:nvGrpSpPr>
      <p:grpSpPr>
        <a:xfrm>
          <a:off x="0" y="0"/>
          <a:ext cx="0" cy="0"/>
          <a:chOff x="0" y="0"/>
          <a:chExt cx="0" cy="0"/>
        </a:xfrm>
      </p:grpSpPr>
      <p:sp>
        <p:nvSpPr>
          <p:cNvPr id="1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Blank Alt">
    <p:spTree>
      <p:nvGrpSpPr>
        <p:cNvPr id="1" name=""/>
        <p:cNvGrpSpPr/>
        <p:nvPr/>
      </p:nvGrpSpPr>
      <p:grpSpPr>
        <a:xfrm>
          <a:off x="0" y="0"/>
          <a:ext cx="0" cy="0"/>
          <a:chOff x="0" y="0"/>
          <a:chExt cx="0" cy="0"/>
        </a:xfrm>
      </p:grpSpPr>
      <p:sp>
        <p:nvSpPr>
          <p:cNvPr id="15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Photo - Horizontal">
    <p:bg>
      <p:bgPr>
        <a:solidFill>
          <a:srgbClr val="222222"/>
        </a:solidFill>
        <a:effectLst/>
      </p:bgPr>
    </p:bg>
    <p:spTree>
      <p:nvGrpSpPr>
        <p:cNvPr id="1" name=""/>
        <p:cNvGrpSpPr/>
        <p:nvPr/>
      </p:nvGrpSpPr>
      <p:grpSpPr>
        <a:xfrm>
          <a:off x="0" y="0"/>
          <a:ext cx="0" cy="0"/>
          <a:chOff x="0" y="0"/>
          <a:chExt cx="0" cy="0"/>
        </a:xfrm>
      </p:grpSpPr>
      <p:sp>
        <p:nvSpPr>
          <p:cNvPr id="22" name="Image"/>
          <p:cNvSpPr>
            <a:spLocks noGrp="1"/>
          </p:cNvSpPr>
          <p:nvPr>
            <p:ph type="pic" idx="21"/>
          </p:nvPr>
        </p:nvSpPr>
        <p:spPr>
          <a:xfrm>
            <a:off x="-38100" y="-1219200"/>
            <a:ext cx="24460200" cy="16145934"/>
          </a:xfrm>
          <a:prstGeom prst="rect">
            <a:avLst/>
          </a:prstGeom>
        </p:spPr>
        <p:txBody>
          <a:bodyPr lIns="91439" tIns="45719" rIns="91439" bIns="45719">
            <a:noAutofit/>
          </a:bodyPr>
          <a:lstStyle/>
          <a:p>
            <a:endParaRPr/>
          </a:p>
        </p:txBody>
      </p:sp>
      <p:sp>
        <p:nvSpPr>
          <p:cNvPr id="23"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24" name="Title Text"/>
          <p:cNvSpPr txBox="1">
            <a:spLocks noGrp="1"/>
          </p:cNvSpPr>
          <p:nvPr>
            <p:ph type="title"/>
          </p:nvPr>
        </p:nvSpPr>
        <p:spPr>
          <a:xfrm>
            <a:off x="762000" y="9042400"/>
            <a:ext cx="22860000" cy="3810000"/>
          </a:xfrm>
          <a:prstGeom prst="rect">
            <a:avLst/>
          </a:prstGeom>
        </p:spPr>
        <p:txBody>
          <a:bodyPr/>
          <a:lstStyle>
            <a:lvl1pPr>
              <a:spcBef>
                <a:spcPts val="0"/>
              </a:spcBef>
              <a:defRPr sz="30300">
                <a:solidFill>
                  <a:srgbClr val="FFFFFF"/>
                </a:solidFill>
              </a:defRPr>
            </a:lvl1pPr>
          </a:lstStyle>
          <a:p>
            <a:r>
              <a:t>Title Text</a:t>
            </a:r>
          </a:p>
        </p:txBody>
      </p:sp>
      <p:sp>
        <p:nvSpPr>
          <p:cNvPr id="25" name="Body Level One…"/>
          <p:cNvSpPr txBox="1">
            <a:spLocks noGrp="1"/>
          </p:cNvSpPr>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5pPr>
          </a:lstStyle>
          <a:p>
            <a:r>
              <a:t>Body Level One</a:t>
            </a:r>
          </a:p>
          <a:p>
            <a:pPr lvl="1"/>
            <a:r>
              <a:t>Body Level Two</a:t>
            </a:r>
          </a:p>
          <a:p>
            <a:pPr lvl="2"/>
            <a:r>
              <a:t>Body Level Three</a:t>
            </a:r>
          </a:p>
          <a:p>
            <a:pPr lvl="3"/>
            <a:r>
              <a:t>Body Level Four</a:t>
            </a:r>
          </a:p>
          <a:p>
            <a:pPr lvl="4"/>
            <a:r>
              <a:t>Body Level Five</a:t>
            </a:r>
          </a:p>
        </p:txBody>
      </p:sp>
      <p:sp>
        <p:nvSpPr>
          <p:cNvPr id="26" name="Slide Number"/>
          <p:cNvSpPr txBox="1">
            <a:spLocks noGrp="1"/>
          </p:cNvSpPr>
          <p:nvPr>
            <p:ph type="sldNum" sz="quarter" idx="2"/>
          </p:nvPr>
        </p:nvSpPr>
        <p:spPr>
          <a:xfrm>
            <a:off x="23063199" y="609600"/>
            <a:ext cx="553196" cy="635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amp; Subtitle Alt">
    <p:spTree>
      <p:nvGrpSpPr>
        <p:cNvPr id="1" name=""/>
        <p:cNvGrpSpPr/>
        <p:nvPr/>
      </p:nvGrpSpPr>
      <p:grpSpPr>
        <a:xfrm>
          <a:off x="0" y="0"/>
          <a:ext cx="0" cy="0"/>
          <a:chOff x="0" y="0"/>
          <a:chExt cx="0" cy="0"/>
        </a:xfrm>
      </p:grpSpPr>
      <p:sp>
        <p:nvSpPr>
          <p:cNvPr id="33"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4" name="Title Text"/>
          <p:cNvSpPr txBox="1">
            <a:spLocks noGrp="1"/>
          </p:cNvSpPr>
          <p:nvPr>
            <p:ph type="title"/>
          </p:nvPr>
        </p:nvSpPr>
        <p:spPr>
          <a:xfrm>
            <a:off x="762000" y="9042400"/>
            <a:ext cx="22860000" cy="3810000"/>
          </a:xfrm>
          <a:prstGeom prst="rect">
            <a:avLst/>
          </a:prstGeom>
        </p:spPr>
        <p:txBody>
          <a:bodyPr/>
          <a:lstStyle>
            <a:lvl1pPr>
              <a:spcBef>
                <a:spcPts val="0"/>
              </a:spcBef>
              <a:defRPr sz="30300">
                <a:solidFill>
                  <a:srgbClr val="FFFFFF"/>
                </a:solidFill>
              </a:defRPr>
            </a:lvl1pPr>
          </a:lstStyle>
          <a:p>
            <a:r>
              <a:t>Title Text</a:t>
            </a:r>
          </a:p>
        </p:txBody>
      </p:sp>
      <p:sp>
        <p:nvSpPr>
          <p:cNvPr id="35" name="Body Level One…"/>
          <p:cNvSpPr txBox="1">
            <a:spLocks noGrp="1"/>
          </p:cNvSpPr>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5pPr>
          </a:lstStyle>
          <a:p>
            <a:r>
              <a:t>Body Level One</a:t>
            </a:r>
          </a:p>
          <a:p>
            <a:pPr lvl="1"/>
            <a:r>
              <a:t>Body Level Two</a:t>
            </a:r>
          </a:p>
          <a:p>
            <a:pPr lvl="2"/>
            <a:r>
              <a:t>Body Level Three</a:t>
            </a:r>
          </a:p>
          <a:p>
            <a:pPr lvl="3"/>
            <a:r>
              <a:t>Body Level Four</a:t>
            </a:r>
          </a:p>
          <a:p>
            <a:pPr lvl="4"/>
            <a:r>
              <a:t>Body Level Five</a:t>
            </a:r>
          </a:p>
        </p:txBody>
      </p:sp>
      <p:sp>
        <p:nvSpPr>
          <p:cNvPr id="36" name="Slide Number"/>
          <p:cNvSpPr txBox="1">
            <a:spLocks noGrp="1"/>
          </p:cNvSpPr>
          <p:nvPr>
            <p:ph type="sldNum" sz="quarter" idx="2"/>
          </p:nvPr>
        </p:nvSpPr>
        <p:spPr>
          <a:xfrm>
            <a:off x="23013221" y="584200"/>
            <a:ext cx="553195" cy="635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 Center">
    <p:bg>
      <p:bgPr>
        <a:solidFill>
          <a:srgbClr val="222222"/>
        </a:solidFill>
        <a:effectLst/>
      </p:bgPr>
    </p:bg>
    <p:spTree>
      <p:nvGrpSpPr>
        <p:cNvPr id="1" name=""/>
        <p:cNvGrpSpPr/>
        <p:nvPr/>
      </p:nvGrpSpPr>
      <p:grpSpPr>
        <a:xfrm>
          <a:off x="0" y="0"/>
          <a:ext cx="0" cy="0"/>
          <a:chOff x="0" y="0"/>
          <a:chExt cx="0" cy="0"/>
        </a:xfrm>
      </p:grpSpPr>
      <p:sp>
        <p:nvSpPr>
          <p:cNvPr id="43" name="Title Text"/>
          <p:cNvSpPr txBox="1">
            <a:spLocks noGrp="1"/>
          </p:cNvSpPr>
          <p:nvPr>
            <p:ph type="title"/>
          </p:nvPr>
        </p:nvSpPr>
        <p:spPr>
          <a:xfrm>
            <a:off x="762000" y="5676900"/>
            <a:ext cx="22860000" cy="6350000"/>
          </a:xfrm>
          <a:prstGeom prst="rect">
            <a:avLst/>
          </a:prstGeom>
        </p:spPr>
        <p:txBody>
          <a:bodyPr/>
          <a:lstStyle>
            <a:lvl1pPr>
              <a:spcBef>
                <a:spcPts val="0"/>
              </a:spcBef>
              <a:defRPr sz="30300">
                <a:solidFill>
                  <a:srgbClr val="FFFFFF"/>
                </a:solidFill>
              </a:defRPr>
            </a:lvl1pPr>
          </a:lstStyle>
          <a:p>
            <a:r>
              <a:t>Title Text</a:t>
            </a:r>
          </a:p>
        </p:txBody>
      </p:sp>
      <p:sp>
        <p:nvSpPr>
          <p:cNvPr id="44" name="Slide Number"/>
          <p:cNvSpPr txBox="1">
            <a:spLocks noGrp="1"/>
          </p:cNvSpPr>
          <p:nvPr>
            <p:ph type="sldNum" sz="quarter" idx="2"/>
          </p:nvPr>
        </p:nvSpPr>
        <p:spPr>
          <a:xfrm>
            <a:off x="23063199" y="609600"/>
            <a:ext cx="553196" cy="635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Photo - Vertical">
    <p:bg>
      <p:bgPr>
        <a:solidFill>
          <a:srgbClr val="222222"/>
        </a:solidFill>
        <a:effectLst/>
      </p:bgPr>
    </p:bg>
    <p:spTree>
      <p:nvGrpSpPr>
        <p:cNvPr id="1" name=""/>
        <p:cNvGrpSpPr/>
        <p:nvPr/>
      </p:nvGrpSpPr>
      <p:grpSpPr>
        <a:xfrm>
          <a:off x="0" y="0"/>
          <a:ext cx="0" cy="0"/>
          <a:chOff x="0" y="0"/>
          <a:chExt cx="0" cy="0"/>
        </a:xfrm>
      </p:grpSpPr>
      <p:sp>
        <p:nvSpPr>
          <p:cNvPr id="51" name="Line"/>
          <p:cNvSpPr/>
          <p:nvPr/>
        </p:nvSpPr>
        <p:spPr>
          <a:xfrm flipV="1">
            <a:off x="11049000" y="8635798"/>
            <a:ext cx="12572997" cy="203"/>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52" name="Image"/>
          <p:cNvSpPr>
            <a:spLocks noGrp="1"/>
          </p:cNvSpPr>
          <p:nvPr>
            <p:ph type="pic" idx="21"/>
          </p:nvPr>
        </p:nvSpPr>
        <p:spPr>
          <a:xfrm>
            <a:off x="-190500" y="0"/>
            <a:ext cx="12428272" cy="13716000"/>
          </a:xfrm>
          <a:prstGeom prst="rect">
            <a:avLst/>
          </a:prstGeom>
        </p:spPr>
        <p:txBody>
          <a:bodyPr lIns="91439" tIns="45719" rIns="91439" bIns="45719">
            <a:noAutofit/>
          </a:bodyPr>
          <a:lstStyle/>
          <a:p>
            <a:endParaRPr/>
          </a:p>
        </p:txBody>
      </p:sp>
      <p:sp>
        <p:nvSpPr>
          <p:cNvPr id="53" name="Title Text"/>
          <p:cNvSpPr txBox="1">
            <a:spLocks noGrp="1"/>
          </p:cNvSpPr>
          <p:nvPr>
            <p:ph type="title"/>
          </p:nvPr>
        </p:nvSpPr>
        <p:spPr>
          <a:xfrm>
            <a:off x="11049000" y="9042400"/>
            <a:ext cx="12573000" cy="3810000"/>
          </a:xfrm>
          <a:prstGeom prst="rect">
            <a:avLst/>
          </a:prstGeom>
        </p:spPr>
        <p:txBody>
          <a:bodyPr/>
          <a:lstStyle>
            <a:lvl1pPr>
              <a:spcBef>
                <a:spcPts val="0"/>
              </a:spcBef>
              <a:defRPr sz="30300">
                <a:solidFill>
                  <a:srgbClr val="FFFFFF"/>
                </a:solidFill>
              </a:defRPr>
            </a:lvl1pPr>
          </a:lstStyle>
          <a:p>
            <a:r>
              <a:t>Title Text</a:t>
            </a:r>
          </a:p>
        </p:txBody>
      </p:sp>
      <p:sp>
        <p:nvSpPr>
          <p:cNvPr id="54" name="Body Level One…"/>
          <p:cNvSpPr txBox="1">
            <a:spLocks noGrp="1"/>
          </p:cNvSpPr>
          <p:nvPr>
            <p:ph type="body" sz="quarter" idx="1"/>
          </p:nvPr>
        </p:nvSpPr>
        <p:spPr>
          <a:xfrm>
            <a:off x="11049000" y="5994400"/>
            <a:ext cx="12573000" cy="2540000"/>
          </a:xfrm>
          <a:prstGeom prst="rect">
            <a:avLst/>
          </a:prstGeom>
        </p:spPr>
        <p:txBody>
          <a:bodyPr anchor="b"/>
          <a:lstStyle>
            <a:lvl1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5pPr>
          </a:lstStyle>
          <a:p>
            <a:r>
              <a:t>Body Level One</a:t>
            </a:r>
          </a:p>
          <a:p>
            <a:pPr lvl="1"/>
            <a:r>
              <a:t>Body Level Two</a:t>
            </a:r>
          </a:p>
          <a:p>
            <a:pPr lvl="2"/>
            <a:r>
              <a:t>Body Level Three</a:t>
            </a:r>
          </a:p>
          <a:p>
            <a:pPr lvl="3"/>
            <a:r>
              <a:t>Body Level Four</a:t>
            </a:r>
          </a:p>
          <a:p>
            <a:pPr lvl="4"/>
            <a:r>
              <a:t>Body Level Five</a:t>
            </a:r>
          </a:p>
        </p:txBody>
      </p:sp>
      <p:sp>
        <p:nvSpPr>
          <p:cNvPr id="55" name="Slide Number"/>
          <p:cNvSpPr txBox="1">
            <a:spLocks noGrp="1"/>
          </p:cNvSpPr>
          <p:nvPr>
            <p:ph type="sldNum" sz="quarter" idx="2"/>
          </p:nvPr>
        </p:nvSpPr>
        <p:spPr>
          <a:xfrm>
            <a:off x="23063199" y="609600"/>
            <a:ext cx="553196" cy="635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222222"/>
        </a:solidFill>
        <a:effectLst/>
      </p:bgPr>
    </p:bg>
    <p:spTree>
      <p:nvGrpSpPr>
        <p:cNvPr id="1" name=""/>
        <p:cNvGrpSpPr/>
        <p:nvPr/>
      </p:nvGrpSpPr>
      <p:grpSpPr>
        <a:xfrm>
          <a:off x="0" y="0"/>
          <a:ext cx="0" cy="0"/>
          <a:chOff x="0" y="0"/>
          <a:chExt cx="0" cy="0"/>
        </a:xfrm>
      </p:grpSpPr>
      <p:sp>
        <p:nvSpPr>
          <p:cNvPr id="71" name="Text"/>
          <p:cNvSpPr txBox="1">
            <a:spLocks noGrp="1"/>
          </p:cNvSpPr>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sz="3600" cap="all" spc="180">
                <a:latin typeface="DIN Alternate Bold"/>
                <a:ea typeface="DIN Alternate Bold"/>
                <a:cs typeface="DIN Alternate Bold"/>
                <a:sym typeface="DIN Alternate Bold"/>
              </a:defRPr>
            </a:lvl1pPr>
          </a:lstStyle>
          <a:p>
            <a:r>
              <a:t>Text</a:t>
            </a:r>
          </a:p>
        </p:txBody>
      </p:sp>
      <p:sp>
        <p:nvSpPr>
          <p:cNvPr id="72" name="Title Text"/>
          <p:cNvSpPr txBox="1">
            <a:spLocks noGrp="1"/>
          </p:cNvSpPr>
          <p:nvPr>
            <p:ph type="title"/>
          </p:nvPr>
        </p:nvSpPr>
        <p:spPr>
          <a:prstGeom prst="rect">
            <a:avLst/>
          </a:prstGeom>
        </p:spPr>
        <p:txBody>
          <a:bodyPr/>
          <a:lstStyle/>
          <a:p>
            <a:r>
              <a:t>Title Text</a:t>
            </a:r>
          </a:p>
        </p:txBody>
      </p:sp>
      <p:sp>
        <p:nvSpPr>
          <p:cNvPr id="73" name="Body Level One…"/>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Bullets Alt">
    <p:spTree>
      <p:nvGrpSpPr>
        <p:cNvPr id="1" name=""/>
        <p:cNvGrpSpPr/>
        <p:nvPr/>
      </p:nvGrpSpPr>
      <p:grpSpPr>
        <a:xfrm>
          <a:off x="0" y="0"/>
          <a:ext cx="0" cy="0"/>
          <a:chOff x="0" y="0"/>
          <a:chExt cx="0" cy="0"/>
        </a:xfrm>
      </p:grpSpPr>
      <p:sp>
        <p:nvSpPr>
          <p:cNvPr id="81" name="Text"/>
          <p:cNvSpPr txBox="1">
            <a:spLocks noGrp="1"/>
          </p:cNvSpPr>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sz="3600" cap="all" spc="180">
                <a:latin typeface="DIN Alternate Bold"/>
                <a:ea typeface="DIN Alternate Bold"/>
                <a:cs typeface="DIN Alternate Bold"/>
                <a:sym typeface="DIN Alternate Bold"/>
              </a:defRPr>
            </a:lvl1pPr>
          </a:lstStyle>
          <a:p>
            <a:r>
              <a:t>Text</a:t>
            </a:r>
          </a:p>
        </p:txBody>
      </p:sp>
      <p:sp>
        <p:nvSpPr>
          <p:cNvPr id="82" name="Title Text"/>
          <p:cNvSpPr txBox="1">
            <a:spLocks noGrp="1"/>
          </p:cNvSpPr>
          <p:nvPr>
            <p:ph type="title"/>
          </p:nvPr>
        </p:nvSpPr>
        <p:spPr>
          <a:prstGeom prst="rect">
            <a:avLst/>
          </a:prstGeom>
        </p:spPr>
        <p:txBody>
          <a:bodyPr/>
          <a:lstStyle/>
          <a:p>
            <a:r>
              <a:t>Title Text</a:t>
            </a:r>
          </a:p>
        </p:txBody>
      </p:sp>
      <p:sp>
        <p:nvSpPr>
          <p:cNvPr id="83" name="Body Level One…"/>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Photo">
    <p:bg>
      <p:bgPr>
        <a:solidFill>
          <a:srgbClr val="222222"/>
        </a:solidFill>
        <a:effectLst/>
      </p:bgPr>
    </p:bg>
    <p:spTree>
      <p:nvGrpSpPr>
        <p:cNvPr id="1" name=""/>
        <p:cNvGrpSpPr/>
        <p:nvPr/>
      </p:nvGrpSpPr>
      <p:grpSpPr>
        <a:xfrm>
          <a:off x="0" y="0"/>
          <a:ext cx="0" cy="0"/>
          <a:chOff x="0" y="0"/>
          <a:chExt cx="0" cy="0"/>
        </a:xfrm>
      </p:grpSpPr>
      <p:sp>
        <p:nvSpPr>
          <p:cNvPr id="91" name="Text"/>
          <p:cNvSpPr txBox="1">
            <a:spLocks noGrp="1"/>
          </p:cNvSpPr>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sz="3600" cap="all" spc="180">
                <a:latin typeface="DIN Alternate Bold"/>
                <a:ea typeface="DIN Alternate Bold"/>
                <a:cs typeface="DIN Alternate Bold"/>
                <a:sym typeface="DIN Alternate Bold"/>
              </a:defRPr>
            </a:lvl1pPr>
          </a:lstStyle>
          <a:p>
            <a:r>
              <a:t>Text</a:t>
            </a:r>
          </a:p>
        </p:txBody>
      </p:sp>
      <p:sp>
        <p:nvSpPr>
          <p:cNvPr id="92" name="Image"/>
          <p:cNvSpPr>
            <a:spLocks noGrp="1"/>
          </p:cNvSpPr>
          <p:nvPr>
            <p:ph type="pic" idx="22"/>
          </p:nvPr>
        </p:nvSpPr>
        <p:spPr>
          <a:xfrm>
            <a:off x="13258800" y="0"/>
            <a:ext cx="12428272" cy="13716000"/>
          </a:xfrm>
          <a:prstGeom prst="rect">
            <a:avLst/>
          </a:prstGeom>
        </p:spPr>
        <p:txBody>
          <a:bodyPr lIns="91439" tIns="45719" rIns="91439" bIns="45719">
            <a:noAutofit/>
          </a:bodyPr>
          <a:lstStyle/>
          <a:p>
            <a:endParaRPr/>
          </a:p>
        </p:txBody>
      </p:sp>
      <p:sp>
        <p:nvSpPr>
          <p:cNvPr id="93" name="Title Text"/>
          <p:cNvSpPr txBox="1">
            <a:spLocks noGrp="1"/>
          </p:cNvSpPr>
          <p:nvPr>
            <p:ph type="title"/>
          </p:nvPr>
        </p:nvSpPr>
        <p:spPr>
          <a:xfrm>
            <a:off x="762000" y="2159000"/>
            <a:ext cx="11811000" cy="1016000"/>
          </a:xfrm>
          <a:prstGeom prst="rect">
            <a:avLst/>
          </a:prstGeom>
        </p:spPr>
        <p:txBody>
          <a:bodyPr/>
          <a:lstStyle/>
          <a:p>
            <a:r>
              <a:t>Title Text</a:t>
            </a:r>
          </a:p>
        </p:txBody>
      </p:sp>
      <p:sp>
        <p:nvSpPr>
          <p:cNvPr id="94" name="Body Level One…"/>
          <p:cNvSpPr txBox="1">
            <a:spLocks noGrp="1"/>
          </p:cNvSpPr>
          <p:nvPr>
            <p:ph type="body" sz="half" idx="1"/>
          </p:nvPr>
        </p:nvSpPr>
        <p:spPr>
          <a:xfrm>
            <a:off x="762000" y="3860800"/>
            <a:ext cx="11811000" cy="8585200"/>
          </a:xfrm>
          <a:prstGeom prst="rect">
            <a:avLst/>
          </a:prstGeom>
        </p:spPr>
        <p:txBody>
          <a:bodyPr/>
          <a:lstStyle>
            <a:lvl1pPr>
              <a:buClr>
                <a:schemeClr val="accent1"/>
              </a:buClr>
              <a:buChar char="▸"/>
              <a:defRPr sz="4000"/>
            </a:lvl1pPr>
            <a:lvl2pPr>
              <a:buClr>
                <a:schemeClr val="accent1"/>
              </a:buClr>
              <a:buChar char="▸"/>
              <a:defRPr sz="4000"/>
            </a:lvl2pPr>
            <a:lvl3pPr>
              <a:buClr>
                <a:schemeClr val="accent1"/>
              </a:buClr>
              <a:buChar char="▸"/>
              <a:defRPr sz="4000"/>
            </a:lvl3pPr>
            <a:lvl4pPr>
              <a:buClr>
                <a:schemeClr val="accent1"/>
              </a:buClr>
              <a:buChar char="▸"/>
              <a:defRPr sz="4000"/>
            </a:lvl4pPr>
            <a:lvl5pPr>
              <a:buClr>
                <a:schemeClr val="accent1"/>
              </a:buClr>
              <a:buChar char="▸"/>
              <a:defRPr sz="4000"/>
            </a:lvl5pPr>
          </a:lstStyle>
          <a:p>
            <a:r>
              <a:t>Body Level One</a:t>
            </a:r>
          </a:p>
          <a:p>
            <a:pPr lvl="1"/>
            <a:r>
              <a:t>Body Level Two</a:t>
            </a:r>
          </a:p>
          <a:p>
            <a:pPr lvl="2"/>
            <a:r>
              <a:t>Body Level Three</a:t>
            </a:r>
          </a:p>
          <a:p>
            <a:pPr lvl="3"/>
            <a:r>
              <a:t>Body Level Four</a:t>
            </a:r>
          </a:p>
          <a:p>
            <a:pPr lvl="4"/>
            <a:r>
              <a:t>Body Level Five</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ullets">
    <p:bg>
      <p:bgPr>
        <a:solidFill>
          <a:srgbClr val="222222"/>
        </a:solidFill>
        <a:effectLst/>
      </p:bgPr>
    </p:bg>
    <p:spTree>
      <p:nvGrpSpPr>
        <p:cNvPr id="1" name=""/>
        <p:cNvGrpSpPr/>
        <p:nvPr/>
      </p:nvGrpSpPr>
      <p:grpSpPr>
        <a:xfrm>
          <a:off x="0" y="0"/>
          <a:ext cx="0" cy="0"/>
          <a:chOff x="0" y="0"/>
          <a:chExt cx="0" cy="0"/>
        </a:xfrm>
      </p:grpSpPr>
      <p:sp>
        <p:nvSpPr>
          <p:cNvPr id="102" name="Text"/>
          <p:cNvSpPr txBox="1">
            <a:spLocks noGrp="1"/>
          </p:cNvSpPr>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sz="3600" cap="all" spc="180">
                <a:latin typeface="DIN Alternate Bold"/>
                <a:ea typeface="DIN Alternate Bold"/>
                <a:cs typeface="DIN Alternate Bold"/>
                <a:sym typeface="DIN Alternate Bold"/>
              </a:defRPr>
            </a:lvl1pPr>
          </a:lstStyle>
          <a:p>
            <a:r>
              <a:t>Text</a:t>
            </a:r>
          </a:p>
        </p:txBody>
      </p:sp>
      <p:sp>
        <p:nvSpPr>
          <p:cNvPr id="103" name="Body Level One…"/>
          <p:cNvSpPr txBox="1">
            <a:spLocks noGrp="1"/>
          </p:cNvSpPr>
          <p:nvPr>
            <p:ph type="body" idx="1"/>
          </p:nvPr>
        </p:nvSpPr>
        <p:spPr>
          <a:prstGeom prst="rect">
            <a:avLst/>
          </a:prstGeom>
        </p:spPr>
        <p:txBody>
          <a:bodyPr/>
          <a:lstStyle>
            <a:lvl1pPr>
              <a:buClr>
                <a:schemeClr val="accent1"/>
              </a:buClr>
              <a:buSzPct val="125000"/>
              <a:buChar char="▸"/>
            </a:lvl1pPr>
            <a:lvl2pPr>
              <a:buClr>
                <a:schemeClr val="accent1"/>
              </a:buClr>
              <a:buSzPct val="125000"/>
              <a:buChar char="▸"/>
            </a:lvl2pPr>
            <a:lvl3pPr>
              <a:buClr>
                <a:schemeClr val="accent1"/>
              </a:buClr>
              <a:buSzPct val="125000"/>
              <a:buChar char="▸"/>
            </a:lvl3pPr>
            <a:lvl4pPr>
              <a:buClr>
                <a:schemeClr val="accent1"/>
              </a:buClr>
              <a:buSzPct val="125000"/>
              <a:buChar char="▸"/>
            </a:lvl4pPr>
            <a:lvl5pPr>
              <a:buClr>
                <a:schemeClr val="accent1"/>
              </a:buClr>
              <a:buSzPct val="125000"/>
              <a:buChar char="▸"/>
            </a:lvl5pPr>
          </a:lstStyle>
          <a:p>
            <a:r>
              <a:t>Body Level One</a:t>
            </a:r>
          </a:p>
          <a:p>
            <a:pPr lvl="1"/>
            <a:r>
              <a:t>Body Level Two</a:t>
            </a:r>
          </a:p>
          <a:p>
            <a:pPr lvl="2"/>
            <a:r>
              <a:t>Body Level Three</a:t>
            </a:r>
          </a:p>
          <a:p>
            <a:pPr lvl="3"/>
            <a:r>
              <a:t>Body Level Four</a:t>
            </a:r>
          </a:p>
          <a:p>
            <a:pPr lvl="4"/>
            <a:r>
              <a:t>Body Level Five</a:t>
            </a:r>
          </a:p>
        </p:txBody>
      </p:sp>
      <p:sp>
        <p:nvSpPr>
          <p:cNvPr id="10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flipV="1">
            <a:off x="762000" y="1396632"/>
            <a:ext cx="22859999" cy="369"/>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 name="Title Text"/>
          <p:cNvSpPr txBox="1">
            <a:spLocks noGrp="1"/>
          </p:cNvSpPr>
          <p:nvPr>
            <p:ph type="title"/>
          </p:nvPr>
        </p:nvSpPr>
        <p:spPr>
          <a:xfrm>
            <a:off x="762000" y="2159000"/>
            <a:ext cx="22860000" cy="1016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Title Text</a:t>
            </a:r>
          </a:p>
        </p:txBody>
      </p:sp>
      <p:sp>
        <p:nvSpPr>
          <p:cNvPr id="4" name="Body Level One…"/>
          <p:cNvSpPr txBox="1">
            <a:spLocks noGrp="1"/>
          </p:cNvSpPr>
          <p:nvPr>
            <p:ph type="body" idx="1"/>
          </p:nvPr>
        </p:nvSpPr>
        <p:spPr>
          <a:xfrm>
            <a:off x="762000" y="3860800"/>
            <a:ext cx="22860000" cy="85852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23059652" y="609600"/>
            <a:ext cx="553196" cy="635000"/>
          </a:xfrm>
          <a:prstGeom prst="rect">
            <a:avLst/>
          </a:prstGeom>
          <a:ln w="12700">
            <a:miter lim="400000"/>
          </a:ln>
        </p:spPr>
        <p:txBody>
          <a:bodyPr wrap="none" lIns="50800" tIns="50800" rIns="50800" bIns="50800">
            <a:spAutoFit/>
          </a:bodyPr>
          <a:lstStyle>
            <a:lvl1pPr algn="r">
              <a:lnSpc>
                <a:spcPct val="80000"/>
              </a:lnSpc>
              <a:spcBef>
                <a:spcPts val="0"/>
              </a:spcBef>
              <a:defRPr sz="3600">
                <a:latin typeface="DIN Alternate Bold"/>
                <a:ea typeface="DIN Alternate Bold"/>
                <a:cs typeface="DIN Alternate Bold"/>
                <a:sym typeface="DIN Alternate Bold"/>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Lst>
  <p:transition spd="med"/>
  <p:txStyles>
    <p:titleStyle>
      <a:lvl1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1pPr>
      <a:lvl2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2pPr>
      <a:lvl3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3pPr>
      <a:lvl4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4pPr>
      <a:lvl5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5pPr>
      <a:lvl6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6pPr>
      <a:lvl7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7pPr>
      <a:lvl8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8pPr>
      <a:lvl9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9pPr>
    </p:titleStyle>
    <p:bodyStyle>
      <a:lvl1pPr marL="63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1pPr>
      <a:lvl2pPr marL="127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2pPr>
      <a:lvl3pPr marL="190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3pPr>
      <a:lvl4pPr marL="254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4pPr>
      <a:lvl5pPr marL="317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5pPr>
      <a:lvl6pPr marL="381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6pPr>
      <a:lvl7pPr marL="444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7pPr>
      <a:lvl8pPr marL="508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8pPr>
      <a:lvl9pPr marL="571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9pPr>
    </p:bodyStyle>
    <p:otherStyle>
      <a:lvl1pPr marL="0" marR="0" indent="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1pPr>
      <a:lvl2pPr marL="0" marR="0" indent="2286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2pPr>
      <a:lvl3pPr marL="0" marR="0" indent="4572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3pPr>
      <a:lvl4pPr marL="0" marR="0" indent="6858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4pPr>
      <a:lvl5pPr marL="0" marR="0" indent="9144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5pPr>
      <a:lvl6pPr marL="0" marR="0" indent="11430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6pPr>
      <a:lvl7pPr marL="0" marR="0" indent="13716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7pPr>
      <a:lvl8pPr marL="0" marR="0" indent="16002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8pPr>
      <a:lvl9pPr marL="0" marR="0" indent="18288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2" Type="http://schemas.openxmlformats.org/officeDocument/2006/relationships/image" Target="../media/image17.tif"/><Relationship Id="rId1" Type="http://schemas.openxmlformats.org/officeDocument/2006/relationships/slideLayout" Target="../slideLayouts/slideLayout5.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 name="Image" descr="Image"/>
          <p:cNvPicPr>
            <a:picLocks noChangeAspect="1"/>
          </p:cNvPicPr>
          <p:nvPr/>
        </p:nvPicPr>
        <p:blipFill>
          <a:blip r:embed="rId2"/>
          <a:stretch>
            <a:fillRect/>
          </a:stretch>
        </p:blipFill>
        <p:spPr>
          <a:xfrm>
            <a:off x="-572150" y="-953706"/>
            <a:ext cx="25798606" cy="19348954"/>
          </a:xfrm>
          <a:prstGeom prst="rect">
            <a:avLst/>
          </a:prstGeom>
          <a:ln w="25400">
            <a:miter lim="400000"/>
          </a:ln>
          <a:effectLst>
            <a:outerShdw blurRad="254000" dist="127000" dir="5400000" rotWithShape="0">
              <a:srgbClr val="000000">
                <a:alpha val="70000"/>
              </a:srgbClr>
            </a:outerShdw>
          </a:effectLst>
        </p:spPr>
      </p:pic>
      <p:sp>
        <p:nvSpPr>
          <p:cNvPr id="167" name="Rectangle"/>
          <p:cNvSpPr/>
          <p:nvPr/>
        </p:nvSpPr>
        <p:spPr>
          <a:xfrm>
            <a:off x="0" y="5082547"/>
            <a:ext cx="24384001" cy="4886045"/>
          </a:xfrm>
          <a:prstGeom prst="rect">
            <a:avLst/>
          </a:prstGeom>
          <a:solidFill>
            <a:srgbClr val="000000"/>
          </a:solidFill>
          <a:ln w="12700">
            <a:miter lim="400000"/>
          </a:ln>
        </p:spPr>
        <p:txBody>
          <a:bodyPr lIns="0" tIns="0" rIns="0" bIns="0" anchor="ctr"/>
          <a:lstStyle/>
          <a:p>
            <a:pPr algn="ctr">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168" name="Prepared by: Glenn Von Posadas, ios Engineer"/>
          <p:cNvSpPr txBox="1">
            <a:spLocks noGrp="1"/>
          </p:cNvSpPr>
          <p:nvPr>
            <p:ph type="subTitle" sz="quarter" idx="1"/>
          </p:nvPr>
        </p:nvSpPr>
        <p:spPr>
          <a:prstGeom prst="rect">
            <a:avLst/>
          </a:prstGeom>
          <a:effectLst>
            <a:outerShdw blurRad="88900" dist="166598" dir="5400000" rotWithShape="0">
              <a:srgbClr val="000000">
                <a:alpha val="87607"/>
              </a:srgbClr>
            </a:outerShdw>
          </a:effectLst>
        </p:spPr>
        <p:txBody>
          <a:bodyPr/>
          <a:lstStyle>
            <a:lvl1pPr algn="ctr">
              <a:defRPr sz="4500">
                <a:solidFill>
                  <a:srgbClr val="FFFFFF"/>
                </a:solidFill>
              </a:defRPr>
            </a:lvl1pPr>
          </a:lstStyle>
          <a:p>
            <a:r>
              <a:t>Prepared by: Glenn Von Posadas, ios Engineer</a:t>
            </a:r>
          </a:p>
        </p:txBody>
      </p:sp>
      <p:sp>
        <p:nvSpPr>
          <p:cNvPr id="169" name="iOS Development Training"/>
          <p:cNvSpPr txBox="1">
            <a:spLocks noGrp="1"/>
          </p:cNvSpPr>
          <p:nvPr>
            <p:ph type="ctrTitle"/>
          </p:nvPr>
        </p:nvSpPr>
        <p:spPr>
          <a:xfrm>
            <a:off x="1778000" y="3077871"/>
            <a:ext cx="20828000" cy="4648201"/>
          </a:xfrm>
          <a:prstGeom prst="rect">
            <a:avLst/>
          </a:prstGeom>
          <a:effectLst>
            <a:outerShdw blurRad="177800" dist="175630" dir="5400000" rotWithShape="0">
              <a:srgbClr val="000000"/>
            </a:outerShdw>
          </a:effectLst>
        </p:spPr>
        <p:txBody>
          <a:bodyPr anchor="b"/>
          <a:lstStyle>
            <a:lvl1pPr algn="ctr">
              <a:lnSpc>
                <a:spcPct val="100000"/>
              </a:lnSpc>
              <a:defRPr sz="11200" cap="none">
                <a:solidFill>
                  <a:srgbClr val="FFFFFF"/>
                </a:solidFill>
                <a:latin typeface="Helvetica"/>
                <a:ea typeface="Helvetica"/>
                <a:cs typeface="Helvetica"/>
                <a:sym typeface="Helvetica"/>
              </a:defRPr>
            </a:lvl1pPr>
          </a:lstStyle>
          <a:p>
            <a:r>
              <a:t>iOS Development Training</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imulators &amp; templates"/>
          <p:cNvSpPr txBox="1">
            <a:spLocks noGrp="1"/>
          </p:cNvSpPr>
          <p:nvPr>
            <p:ph type="title"/>
          </p:nvPr>
        </p:nvSpPr>
        <p:spPr>
          <a:prstGeom prst="rect">
            <a:avLst/>
          </a:prstGeom>
        </p:spPr>
        <p:txBody>
          <a:bodyPr/>
          <a:lstStyle>
            <a:lvl1pPr defTabSz="668655">
              <a:defRPr sz="24543"/>
            </a:lvl1pPr>
          </a:lstStyle>
          <a:p>
            <a:r>
              <a:rPr dirty="0"/>
              <a:t>Simulators &amp; templates</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Screen Shot 2019-10-19 at 12.37.41 AM.png" descr="Screen Shot 2019-10-19 at 12.37.41 AM.png"/>
          <p:cNvPicPr>
            <a:picLocks noChangeAspect="1"/>
          </p:cNvPicPr>
          <p:nvPr/>
        </p:nvPicPr>
        <p:blipFill>
          <a:blip r:embed="rId2"/>
          <a:stretch>
            <a:fillRect/>
          </a:stretch>
        </p:blipFill>
        <p:spPr>
          <a:xfrm>
            <a:off x="3566808" y="651638"/>
            <a:ext cx="17250384" cy="12412724"/>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Screen Shot 2019-10-19 at 12.39.25 AM.png" descr="Screen Shot 2019-10-19 at 12.39.25 AM.png"/>
          <p:cNvPicPr>
            <a:picLocks noChangeAspect="1"/>
          </p:cNvPicPr>
          <p:nvPr/>
        </p:nvPicPr>
        <p:blipFill>
          <a:blip r:embed="rId2"/>
          <a:stretch>
            <a:fillRect/>
          </a:stretch>
        </p:blipFill>
        <p:spPr>
          <a:xfrm>
            <a:off x="8438313" y="117802"/>
            <a:ext cx="7507375" cy="13480396"/>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3" name="Screen Shot 2019-10-19 at 12.39.38 AM.png" descr="Screen Shot 2019-10-19 at 12.39.38 AM.png"/>
          <p:cNvPicPr>
            <a:picLocks noChangeAspect="1"/>
          </p:cNvPicPr>
          <p:nvPr/>
        </p:nvPicPr>
        <p:blipFill>
          <a:blip r:embed="rId2"/>
          <a:stretch>
            <a:fillRect/>
          </a:stretch>
        </p:blipFill>
        <p:spPr>
          <a:xfrm>
            <a:off x="3328240" y="621357"/>
            <a:ext cx="17727520" cy="12473286"/>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shokolad-gorkii-shokolad-kakao-zerno-miska-orekh-orekhi-choc.jpg" descr="shokolad-gorkii-shokolad-kakao-zerno-miska-orekh-orekhi-choc.jpg"/>
          <p:cNvPicPr>
            <a:picLocks noChangeAspect="1"/>
          </p:cNvPicPr>
          <p:nvPr/>
        </p:nvPicPr>
        <p:blipFill>
          <a:blip r:embed="rId2"/>
          <a:srcRect l="2139" r="2139"/>
          <a:stretch>
            <a:fillRect/>
          </a:stretch>
        </p:blipFill>
        <p:spPr>
          <a:xfrm>
            <a:off x="48965" y="445410"/>
            <a:ext cx="24286069" cy="16190712"/>
          </a:xfrm>
          <a:prstGeom prst="rect">
            <a:avLst/>
          </a:prstGeom>
          <a:ln w="12700">
            <a:miter lim="400000"/>
          </a:ln>
        </p:spPr>
      </p:pic>
      <p:sp>
        <p:nvSpPr>
          <p:cNvPr id="236" name="Fundamentals in c &amp; objective-c programming language"/>
          <p:cNvSpPr txBox="1">
            <a:spLocks noGrp="1"/>
          </p:cNvSpPr>
          <p:nvPr>
            <p:ph type="ctrTitle"/>
          </p:nvPr>
        </p:nvSpPr>
        <p:spPr>
          <a:prstGeom prst="rect">
            <a:avLst/>
          </a:prstGeom>
          <a:effectLst>
            <a:outerShdw blurRad="381000" dist="119618" rotWithShape="0">
              <a:srgbClr val="000000">
                <a:alpha val="75000"/>
              </a:srgbClr>
            </a:outerShdw>
          </a:effectLst>
        </p:spPr>
        <p:txBody>
          <a:bodyPr/>
          <a:lstStyle>
            <a:lvl1pPr defTabSz="396239">
              <a:defRPr sz="14544">
                <a:solidFill>
                  <a:schemeClr val="accent1"/>
                </a:solidFill>
              </a:defRPr>
            </a:lvl1pPr>
          </a:lstStyle>
          <a:p>
            <a:r>
              <a:rPr dirty="0"/>
              <a:t>Fundamentals in c &amp; objective-c programming language</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 programming language"/>
          <p:cNvSpPr txBox="1">
            <a:spLocks noGrp="1"/>
          </p:cNvSpPr>
          <p:nvPr>
            <p:ph type="body" idx="21"/>
          </p:nvPr>
        </p:nvSpPr>
        <p:spPr>
          <a:prstGeom prst="rect">
            <a:avLst/>
          </a:prstGeom>
        </p:spPr>
        <p:txBody>
          <a:bodyPr/>
          <a:lstStyle/>
          <a:p>
            <a:r>
              <a:t>C programming language</a:t>
            </a:r>
          </a:p>
        </p:txBody>
      </p:sp>
      <p:pic>
        <p:nvPicPr>
          <p:cNvPr id="239" name="dennis_ritchie.jpg" descr="dennis_ritchie.jpg"/>
          <p:cNvPicPr>
            <a:picLocks noGrp="1" noChangeAspect="1"/>
          </p:cNvPicPr>
          <p:nvPr>
            <p:ph type="pic" idx="22"/>
          </p:nvPr>
        </p:nvPicPr>
        <p:blipFill>
          <a:blip r:embed="rId2"/>
          <a:srcRect t="4641" b="19802"/>
          <a:stretch>
            <a:fillRect/>
          </a:stretch>
        </p:blipFill>
        <p:spPr>
          <a:xfrm>
            <a:off x="13335000" y="2159000"/>
            <a:ext cx="10287000" cy="10795000"/>
          </a:xfrm>
          <a:prstGeom prst="rect">
            <a:avLst/>
          </a:prstGeom>
        </p:spPr>
      </p:pic>
      <p:sp>
        <p:nvSpPr>
          <p:cNvPr id="240" name="C Programming language"/>
          <p:cNvSpPr txBox="1">
            <a:spLocks noGrp="1"/>
          </p:cNvSpPr>
          <p:nvPr>
            <p:ph type="title"/>
          </p:nvPr>
        </p:nvSpPr>
        <p:spPr>
          <a:prstGeom prst="rect">
            <a:avLst/>
          </a:prstGeom>
        </p:spPr>
        <p:txBody>
          <a:bodyPr/>
          <a:lstStyle>
            <a:lvl1pPr defTabSz="685165">
              <a:spcBef>
                <a:spcPts val="3200"/>
              </a:spcBef>
              <a:defRPr sz="7221"/>
            </a:lvl1pPr>
          </a:lstStyle>
          <a:p>
            <a:r>
              <a:t>C Programming language</a:t>
            </a:r>
          </a:p>
        </p:txBody>
      </p:sp>
      <p:sp>
        <p:nvSpPr>
          <p:cNvPr id="241" name="C is a procedural programming language. It was initially developed by Dennis Ritchie between 1969 and 1973. It was mainly developed as a system programming language to write an operating system.…"/>
          <p:cNvSpPr txBox="1">
            <a:spLocks noGrp="1"/>
          </p:cNvSpPr>
          <p:nvPr>
            <p:ph type="body" sz="half" idx="1"/>
          </p:nvPr>
        </p:nvSpPr>
        <p:spPr>
          <a:prstGeom prst="rect">
            <a:avLst/>
          </a:prstGeom>
        </p:spPr>
        <p:txBody>
          <a:bodyPr/>
          <a:lstStyle/>
          <a:p>
            <a:r>
              <a:rPr dirty="0">
                <a:solidFill>
                  <a:schemeClr val="bg1">
                    <a:lumMod val="10000"/>
                    <a:lumOff val="90000"/>
                  </a:schemeClr>
                </a:solidFill>
              </a:rPr>
              <a:t>C is a procedural programming language. It was initially developed by Dennis Ritchie between 1969 and 1973. It was mainly developed as a system programming language to write an operating system. </a:t>
            </a:r>
          </a:p>
          <a:p>
            <a:r>
              <a:rPr dirty="0">
                <a:solidFill>
                  <a:schemeClr val="bg1">
                    <a:lumMod val="10000"/>
                    <a:lumOff val="90000"/>
                  </a:schemeClr>
                </a:solidFill>
              </a:rPr>
              <a:t>The main features of C language include low-level access to memory, a simple set of keywords, and clean style, these features make C language suitable for system </a:t>
            </a:r>
            <a:r>
              <a:rPr dirty="0" err="1">
                <a:solidFill>
                  <a:schemeClr val="bg1">
                    <a:lumMod val="10000"/>
                    <a:lumOff val="90000"/>
                  </a:schemeClr>
                </a:solidFill>
              </a:rPr>
              <a:t>programmings</a:t>
            </a:r>
            <a:r>
              <a:rPr dirty="0">
                <a:solidFill>
                  <a:schemeClr val="bg1">
                    <a:lumMod val="10000"/>
                    <a:lumOff val="90000"/>
                  </a:schemeClr>
                </a:solidFill>
              </a:rPr>
              <a:t> like an operating system or compiler development. </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C fundamentals"/>
          <p:cNvSpPr txBox="1">
            <a:spLocks noGrp="1"/>
          </p:cNvSpPr>
          <p:nvPr>
            <p:ph type="title"/>
          </p:nvPr>
        </p:nvSpPr>
        <p:spPr>
          <a:prstGeom prst="rect">
            <a:avLst/>
          </a:prstGeom>
        </p:spPr>
        <p:txBody>
          <a:bodyPr/>
          <a:lstStyle/>
          <a:p>
            <a:r>
              <a:t>C fundamentals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C programming language"/>
          <p:cNvSpPr txBox="1">
            <a:spLocks noGrp="1"/>
          </p:cNvSpPr>
          <p:nvPr>
            <p:ph type="body" idx="21"/>
          </p:nvPr>
        </p:nvSpPr>
        <p:spPr>
          <a:prstGeom prst="rect">
            <a:avLst/>
          </a:prstGeom>
        </p:spPr>
        <p:txBody>
          <a:bodyPr/>
          <a:lstStyle/>
          <a:p>
            <a:r>
              <a:t>C programming language</a:t>
            </a:r>
          </a:p>
        </p:txBody>
      </p:sp>
      <p:sp>
        <p:nvSpPr>
          <p:cNvPr id="246" name="The following are simple examples to get things started. They do not do anything useful, but they illustrate some key characteristics of C."/>
          <p:cNvSpPr txBox="1">
            <a:spLocks noGrp="1"/>
          </p:cNvSpPr>
          <p:nvPr>
            <p:ph type="body" idx="1"/>
          </p:nvPr>
        </p:nvSpPr>
        <p:spPr>
          <a:xfrm>
            <a:off x="762000" y="2093685"/>
            <a:ext cx="22860000" cy="8585201"/>
          </a:xfrm>
          <a:prstGeom prst="rect">
            <a:avLst/>
          </a:prstGeom>
        </p:spPr>
        <p:txBody>
          <a:bodyPr/>
          <a:lstStyle/>
          <a:p>
            <a:r>
              <a:rPr dirty="0">
                <a:solidFill>
                  <a:schemeClr val="bg1">
                    <a:lumMod val="10000"/>
                    <a:lumOff val="90000"/>
                  </a:schemeClr>
                </a:solidFill>
              </a:rPr>
              <a:t>The following are simple examples to get things started. They do not do anything useful, but they illustrate some key characteristics of C.</a:t>
            </a:r>
          </a:p>
        </p:txBody>
      </p:sp>
      <p:sp>
        <p:nvSpPr>
          <p:cNvPr id="247" name="/* this is a comment */…"/>
          <p:cNvSpPr txBox="1"/>
          <p:nvPr/>
        </p:nvSpPr>
        <p:spPr>
          <a:xfrm>
            <a:off x="1034638" y="4290785"/>
            <a:ext cx="23384083" cy="4191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376554">
              <a:spcBef>
                <a:spcPts val="0"/>
              </a:spcBef>
              <a:tabLst>
                <a:tab pos="368300" algn="l"/>
              </a:tabLst>
              <a:defRPr sz="4000">
                <a:solidFill>
                  <a:srgbClr val="51C34F"/>
                </a:solidFill>
                <a:latin typeface="Menlo Regular"/>
                <a:ea typeface="Menlo Regular"/>
                <a:cs typeface="Menlo Regular"/>
                <a:sym typeface="Menlo Regular"/>
              </a:defRPr>
            </a:pPr>
            <a:r>
              <a:t>/* this is a comment */</a:t>
            </a:r>
            <a:endParaRPr>
              <a:solidFill>
                <a:srgbClr val="E7E8EB"/>
              </a:solidFill>
            </a:endParaRPr>
          </a:p>
          <a:p>
            <a:pPr defTabSz="376554">
              <a:spcBef>
                <a:spcPts val="0"/>
              </a:spcBef>
              <a:tabLst>
                <a:tab pos="368300" algn="l"/>
              </a:tabLst>
              <a:defRPr sz="4000">
                <a:solidFill>
                  <a:srgbClr val="51C34F"/>
                </a:solidFill>
                <a:latin typeface="Menlo Regular"/>
                <a:ea typeface="Menlo Regular"/>
                <a:cs typeface="Menlo Regular"/>
                <a:sym typeface="Menlo Regular"/>
              </a:defRPr>
            </a:pPr>
            <a:r>
              <a:rPr>
                <a:solidFill>
                  <a:srgbClr val="E7E8EB"/>
                </a:solidFill>
              </a:rPr>
              <a:t>main()                </a:t>
            </a:r>
            <a:r>
              <a:t>/* function definition */</a:t>
            </a:r>
            <a:endParaRPr>
              <a:solidFill>
                <a:srgbClr val="E7E8EB"/>
              </a:solidFill>
            </a:endParaRPr>
          </a:p>
          <a:p>
            <a:pPr defTabSz="376554">
              <a:spcBef>
                <a:spcPts val="0"/>
              </a:spcBef>
              <a:tabLst>
                <a:tab pos="368300" algn="l"/>
              </a:tabLst>
              <a:defRPr sz="4000">
                <a:solidFill>
                  <a:srgbClr val="51C34F"/>
                </a:solidFill>
                <a:latin typeface="Menlo Regular"/>
                <a:ea typeface="Menlo Regular"/>
                <a:cs typeface="Menlo Regular"/>
                <a:sym typeface="Menlo Regular"/>
              </a:defRPr>
            </a:pPr>
            <a:r>
              <a:rPr>
                <a:solidFill>
                  <a:srgbClr val="E7E8EB"/>
                </a:solidFill>
              </a:rPr>
              <a:t>{                     </a:t>
            </a:r>
            <a:r>
              <a:t>/* start of block */</a:t>
            </a:r>
            <a:endParaRPr>
              <a:solidFill>
                <a:srgbClr val="E7E8EB"/>
              </a:solidFill>
            </a:endParaRPr>
          </a:p>
          <a:p>
            <a:pPr defTabSz="376554">
              <a:spcBef>
                <a:spcPts val="0"/>
              </a:spcBef>
              <a:tabLst>
                <a:tab pos="368300" algn="l"/>
              </a:tabLst>
              <a:defRPr sz="4000">
                <a:solidFill>
                  <a:srgbClr val="51C34F"/>
                </a:solidFill>
                <a:latin typeface="Menlo Regular"/>
                <a:ea typeface="Menlo Regular"/>
                <a:cs typeface="Menlo Regular"/>
                <a:sym typeface="Menlo Regular"/>
              </a:defRPr>
            </a:pPr>
            <a:r>
              <a:rPr>
                <a:solidFill>
                  <a:srgbClr val="E7E8EB"/>
                </a:solidFill>
              </a:rPr>
              <a:t>  printf(</a:t>
            </a:r>
            <a:r>
              <a:rPr>
                <a:solidFill>
                  <a:srgbClr val="DE3A3C"/>
                </a:solidFill>
              </a:rPr>
              <a:t>"Hello world\n"</a:t>
            </a:r>
            <a:r>
              <a:rPr>
                <a:solidFill>
                  <a:srgbClr val="E7E8EB"/>
                </a:solidFill>
              </a:rPr>
              <a:t>);    </a:t>
            </a:r>
            <a:r>
              <a:t>/* output; statement ends with a semicolon */</a:t>
            </a:r>
            <a:endParaRPr>
              <a:solidFill>
                <a:srgbClr val="E7E8EB"/>
              </a:solidFill>
            </a:endParaRPr>
          </a:p>
          <a:p>
            <a:pPr defTabSz="376554">
              <a:spcBef>
                <a:spcPts val="0"/>
              </a:spcBef>
              <a:tabLst>
                <a:tab pos="368300" algn="l"/>
              </a:tabLst>
              <a:defRPr sz="4000">
                <a:solidFill>
                  <a:srgbClr val="51C34F"/>
                </a:solidFill>
                <a:latin typeface="Menlo Regular"/>
                <a:ea typeface="Menlo Regular"/>
                <a:cs typeface="Menlo Regular"/>
                <a:sym typeface="Menlo Regular"/>
              </a:defRPr>
            </a:pPr>
            <a:r>
              <a:rPr>
                <a:solidFill>
                  <a:srgbClr val="E7E8EB"/>
                </a:solidFill>
              </a:rPr>
              <a:t>                 </a:t>
            </a:r>
            <a:r>
              <a:t>/* use '\n' in printf to get a linefeed */</a:t>
            </a:r>
            <a:endParaRPr>
              <a:solidFill>
                <a:srgbClr val="E7E8EB"/>
              </a:solidFill>
            </a:endParaRPr>
          </a:p>
          <a:p>
            <a:pPr defTabSz="376554">
              <a:spcBef>
                <a:spcPts val="0"/>
              </a:spcBef>
              <a:tabLst>
                <a:tab pos="368300" algn="l"/>
              </a:tabLst>
              <a:defRPr sz="4000">
                <a:solidFill>
                  <a:srgbClr val="51C34F"/>
                </a:solidFill>
                <a:latin typeface="Menlo Regular"/>
                <a:ea typeface="Menlo Regular"/>
                <a:cs typeface="Menlo Regular"/>
                <a:sym typeface="Menlo Regular"/>
              </a:defRPr>
            </a:pPr>
            <a:r>
              <a:rPr>
                <a:solidFill>
                  <a:srgbClr val="E7E8EB"/>
                </a:solidFill>
              </a:rPr>
              <a:t>}                </a:t>
            </a:r>
            <a:r>
              <a:t>/* end of block */</a:t>
            </a:r>
            <a:endParaRPr>
              <a:solidFill>
                <a:srgbClr val="E7E8EB"/>
              </a:solidFill>
            </a:endParaRPr>
          </a:p>
        </p:txBody>
      </p:sp>
      <p:sp>
        <p:nvSpPr>
          <p:cNvPr id="248" name="Things to note in example programs:…"/>
          <p:cNvSpPr txBox="1"/>
          <p:nvPr/>
        </p:nvSpPr>
        <p:spPr>
          <a:xfrm>
            <a:off x="671225" y="8626946"/>
            <a:ext cx="23041550" cy="48850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marL="495300" indent="-495300" defTabSz="643889">
              <a:spcBef>
                <a:spcPts val="3000"/>
              </a:spcBef>
              <a:buClr>
                <a:schemeClr val="accent1"/>
              </a:buClr>
              <a:buSzPct val="125000"/>
              <a:buFont typeface="Avenir Next Regular"/>
              <a:buChar char="▸"/>
              <a:defRPr sz="3743"/>
            </a:pPr>
            <a:r>
              <a:rPr dirty="0">
                <a:solidFill>
                  <a:schemeClr val="bg1">
                    <a:lumMod val="10000"/>
                    <a:lumOff val="90000"/>
                  </a:schemeClr>
                </a:solidFill>
              </a:rPr>
              <a:t>Things to note in example programs: </a:t>
            </a:r>
          </a:p>
          <a:p>
            <a:pPr marL="990600" lvl="1" indent="-495300" defTabSz="643889">
              <a:spcBef>
                <a:spcPts val="3000"/>
              </a:spcBef>
              <a:buClr>
                <a:schemeClr val="accent1"/>
              </a:buClr>
              <a:buSzPct val="125000"/>
              <a:buFont typeface="Avenir Next Regular"/>
              <a:buChar char="▸"/>
              <a:defRPr sz="3743"/>
            </a:pPr>
            <a:r>
              <a:rPr dirty="0">
                <a:solidFill>
                  <a:schemeClr val="bg1">
                    <a:lumMod val="10000"/>
                    <a:lumOff val="90000"/>
                  </a:schemeClr>
                </a:solidFill>
              </a:rPr>
              <a:t>comments cannot be nested. </a:t>
            </a:r>
          </a:p>
          <a:p>
            <a:pPr marL="990600" lvl="1" indent="-495300" defTabSz="643889">
              <a:spcBef>
                <a:spcPts val="3000"/>
              </a:spcBef>
              <a:buClr>
                <a:schemeClr val="accent1"/>
              </a:buClr>
              <a:buSzPct val="125000"/>
              <a:buFont typeface="Avenir Next Regular"/>
              <a:buChar char="▸"/>
              <a:defRPr sz="3743"/>
            </a:pPr>
            <a:r>
              <a:rPr dirty="0">
                <a:solidFill>
                  <a:schemeClr val="bg1">
                    <a:lumMod val="10000"/>
                    <a:lumOff val="90000"/>
                  </a:schemeClr>
                </a:solidFill>
              </a:rPr>
              <a:t>main() is the function where the program begins execution, and can only occur once. </a:t>
            </a:r>
          </a:p>
          <a:p>
            <a:pPr marL="990600" lvl="1" indent="-495300" defTabSz="643889">
              <a:spcBef>
                <a:spcPts val="3000"/>
              </a:spcBef>
              <a:buClr>
                <a:schemeClr val="accent1"/>
              </a:buClr>
              <a:buSzPct val="125000"/>
              <a:buFont typeface="Avenir Next Regular"/>
              <a:buChar char="▸"/>
              <a:defRPr sz="3743"/>
            </a:pPr>
            <a:r>
              <a:rPr dirty="0">
                <a:solidFill>
                  <a:schemeClr val="bg1">
                    <a:lumMod val="10000"/>
                    <a:lumOff val="90000"/>
                  </a:schemeClr>
                </a:solidFill>
              </a:rPr>
              <a:t>C is case specific. </a:t>
            </a:r>
          </a:p>
          <a:p>
            <a:pPr marL="990600" lvl="1" indent="-495300" defTabSz="643889">
              <a:spcBef>
                <a:spcPts val="3000"/>
              </a:spcBef>
              <a:buClr>
                <a:schemeClr val="accent1"/>
              </a:buClr>
              <a:buSzPct val="125000"/>
              <a:buFont typeface="Avenir Next Regular"/>
              <a:buChar char="▸"/>
              <a:defRPr sz="3743"/>
            </a:pPr>
            <a:r>
              <a:rPr dirty="0">
                <a:solidFill>
                  <a:schemeClr val="bg1">
                    <a:lumMod val="10000"/>
                    <a:lumOff val="90000"/>
                  </a:schemeClr>
                </a:solidFill>
              </a:rPr>
              <a:t>all white space (spaces, tabs, blank lines, comments) is equivalent to one space.</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C programming language"/>
          <p:cNvSpPr txBox="1">
            <a:spLocks noGrp="1"/>
          </p:cNvSpPr>
          <p:nvPr>
            <p:ph type="body" idx="21"/>
          </p:nvPr>
        </p:nvSpPr>
        <p:spPr>
          <a:prstGeom prst="rect">
            <a:avLst/>
          </a:prstGeom>
        </p:spPr>
        <p:txBody>
          <a:bodyPr/>
          <a:lstStyle/>
          <a:p>
            <a:r>
              <a:t>C programming language</a:t>
            </a:r>
          </a:p>
        </p:txBody>
      </p:sp>
      <p:sp>
        <p:nvSpPr>
          <p:cNvPr id="251" name="main()…"/>
          <p:cNvSpPr txBox="1"/>
          <p:nvPr/>
        </p:nvSpPr>
        <p:spPr>
          <a:xfrm>
            <a:off x="661631" y="2617823"/>
            <a:ext cx="23060738" cy="4191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376554">
              <a:spcBef>
                <a:spcPts val="0"/>
              </a:spcBef>
              <a:tabLst>
                <a:tab pos="368300" algn="l"/>
              </a:tabLst>
              <a:defRPr sz="4000">
                <a:solidFill>
                  <a:srgbClr val="E7E8EB"/>
                </a:solidFill>
                <a:latin typeface="Menlo Regular"/>
                <a:ea typeface="Menlo Regular"/>
                <a:cs typeface="Menlo Regular"/>
                <a:sym typeface="Menlo Regular"/>
              </a:defRPr>
            </a:pPr>
            <a:r>
              <a:rPr dirty="0"/>
              <a:t>main()</a:t>
            </a:r>
          </a:p>
          <a:p>
            <a:pPr defTabSz="376554">
              <a:spcBef>
                <a:spcPts val="0"/>
              </a:spcBef>
              <a:tabLst>
                <a:tab pos="368300" algn="l"/>
              </a:tabLst>
              <a:defRPr sz="4000">
                <a:solidFill>
                  <a:srgbClr val="E7E8EB"/>
                </a:solidFill>
                <a:latin typeface="Menlo Regular"/>
                <a:ea typeface="Menlo Regular"/>
                <a:cs typeface="Menlo Regular"/>
                <a:sym typeface="Menlo Regular"/>
              </a:defRPr>
            </a:pPr>
            <a:r>
              <a:rPr dirty="0"/>
              <a:t>{</a:t>
            </a:r>
          </a:p>
          <a:p>
            <a:pPr defTabSz="376554">
              <a:spcBef>
                <a:spcPts val="0"/>
              </a:spcBef>
              <a:tabLst>
                <a:tab pos="368300" algn="l"/>
              </a:tabLst>
              <a:defRPr sz="4000">
                <a:solidFill>
                  <a:srgbClr val="51C34F"/>
                </a:solidFill>
                <a:latin typeface="Menlo Regular"/>
                <a:ea typeface="Menlo Regular"/>
                <a:cs typeface="Menlo Regular"/>
                <a:sym typeface="Menlo Regular"/>
              </a:defRPr>
            </a:pPr>
            <a:r>
              <a:rPr dirty="0">
                <a:solidFill>
                  <a:srgbClr val="E7E8EB"/>
                </a:solidFill>
              </a:rPr>
              <a:t>  int x;            </a:t>
            </a:r>
            <a:r>
              <a:rPr dirty="0"/>
              <a:t>/* declaration and definition */</a:t>
            </a:r>
            <a:endParaRPr dirty="0">
              <a:solidFill>
                <a:srgbClr val="E7E8EB"/>
              </a:solidFill>
            </a:endParaRPr>
          </a:p>
          <a:p>
            <a:pPr defTabSz="376554">
              <a:spcBef>
                <a:spcPts val="0"/>
              </a:spcBef>
              <a:tabLst>
                <a:tab pos="368300" algn="l"/>
              </a:tabLst>
              <a:defRPr sz="4000">
                <a:solidFill>
                  <a:srgbClr val="E7E8EB"/>
                </a:solidFill>
                <a:latin typeface="Menlo Regular"/>
                <a:ea typeface="Menlo Regular"/>
                <a:cs typeface="Menlo Regular"/>
                <a:sym typeface="Menlo Regular"/>
              </a:defRPr>
            </a:pPr>
            <a:r>
              <a:rPr dirty="0"/>
              <a:t>  x=</a:t>
            </a:r>
            <a:r>
              <a:rPr dirty="0">
                <a:solidFill>
                  <a:srgbClr val="00AAA3"/>
                </a:solidFill>
              </a:rPr>
              <a:t>5</a:t>
            </a:r>
            <a:r>
              <a:rPr dirty="0"/>
              <a:t>;                </a:t>
            </a:r>
            <a:r>
              <a:rPr dirty="0">
                <a:solidFill>
                  <a:srgbClr val="51C34F"/>
                </a:solidFill>
              </a:rPr>
              <a:t>/* assignment */</a:t>
            </a:r>
          </a:p>
          <a:p>
            <a:pPr defTabSz="376554">
              <a:spcBef>
                <a:spcPts val="0"/>
              </a:spcBef>
              <a:tabLst>
                <a:tab pos="368300" algn="l"/>
              </a:tabLst>
              <a:defRPr sz="4000">
                <a:solidFill>
                  <a:srgbClr val="51C34F"/>
                </a:solidFill>
                <a:latin typeface="Menlo Regular"/>
                <a:ea typeface="Menlo Regular"/>
                <a:cs typeface="Menlo Regular"/>
                <a:sym typeface="Menlo Regular"/>
              </a:defRPr>
            </a:pPr>
            <a:r>
              <a:rPr dirty="0">
                <a:solidFill>
                  <a:srgbClr val="E7E8EB"/>
                </a:solidFill>
              </a:rPr>
              <a:t>  </a:t>
            </a:r>
            <a:r>
              <a:rPr dirty="0" err="1">
                <a:solidFill>
                  <a:srgbClr val="E7E8EB"/>
                </a:solidFill>
              </a:rPr>
              <a:t>printf</a:t>
            </a:r>
            <a:r>
              <a:rPr dirty="0">
                <a:solidFill>
                  <a:srgbClr val="E7E8EB"/>
                </a:solidFill>
              </a:rPr>
              <a:t>(</a:t>
            </a:r>
            <a:r>
              <a:rPr dirty="0">
                <a:solidFill>
                  <a:srgbClr val="DE3A3C"/>
                </a:solidFill>
              </a:rPr>
              <a:t>"%d\n"</a:t>
            </a:r>
            <a:r>
              <a:rPr dirty="0">
                <a:solidFill>
                  <a:srgbClr val="E7E8EB"/>
                </a:solidFill>
              </a:rPr>
              <a:t>, x);        </a:t>
            </a:r>
            <a:r>
              <a:rPr dirty="0"/>
              <a:t>/* output x as an integer */</a:t>
            </a:r>
            <a:endParaRPr dirty="0">
              <a:solidFill>
                <a:srgbClr val="E7E8EB"/>
              </a:solidFill>
            </a:endParaRPr>
          </a:p>
          <a:p>
            <a:pPr defTabSz="376554">
              <a:spcBef>
                <a:spcPts val="0"/>
              </a:spcBef>
              <a:tabLst>
                <a:tab pos="368300" algn="l"/>
              </a:tabLst>
              <a:defRPr sz="4000">
                <a:solidFill>
                  <a:srgbClr val="E7E8EB"/>
                </a:solidFill>
                <a:latin typeface="Menlo Regular"/>
                <a:ea typeface="Menlo Regular"/>
                <a:cs typeface="Menlo Regular"/>
                <a:sym typeface="Menlo Regular"/>
              </a:defRPr>
            </a:pPr>
            <a:r>
              <a:rPr dirty="0"/>
              <a:t>}</a:t>
            </a:r>
          </a:p>
        </p:txBody>
      </p:sp>
      <p:sp>
        <p:nvSpPr>
          <p:cNvPr id="252" name="main()…"/>
          <p:cNvSpPr txBox="1"/>
          <p:nvPr/>
        </p:nvSpPr>
        <p:spPr>
          <a:xfrm>
            <a:off x="687933" y="8449609"/>
            <a:ext cx="23008135" cy="4165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376554">
              <a:spcBef>
                <a:spcPts val="0"/>
              </a:spcBef>
              <a:tabLst>
                <a:tab pos="368300" algn="l"/>
              </a:tabLst>
              <a:defRPr sz="3500">
                <a:solidFill>
                  <a:srgbClr val="E7E8EB"/>
                </a:solidFill>
                <a:latin typeface="Menlo Regular"/>
                <a:ea typeface="Menlo Regular"/>
                <a:cs typeface="Menlo Regular"/>
                <a:sym typeface="Menlo Regular"/>
              </a:defRPr>
            </a:pPr>
            <a:r>
              <a:t>main()</a:t>
            </a:r>
          </a:p>
          <a:p>
            <a:pPr defTabSz="376554">
              <a:spcBef>
                <a:spcPts val="0"/>
              </a:spcBef>
              <a:tabLst>
                <a:tab pos="368300" algn="l"/>
              </a:tabLst>
              <a:defRPr sz="3500">
                <a:solidFill>
                  <a:srgbClr val="E7E8EB"/>
                </a:solidFill>
                <a:latin typeface="Menlo Regular"/>
                <a:ea typeface="Menlo Regular"/>
                <a:cs typeface="Menlo Regular"/>
                <a:sym typeface="Menlo Regular"/>
              </a:defRPr>
            </a:pPr>
            <a:r>
              <a:t>{</a:t>
            </a:r>
          </a:p>
          <a:p>
            <a:pPr defTabSz="376554">
              <a:spcBef>
                <a:spcPts val="0"/>
              </a:spcBef>
              <a:tabLst>
                <a:tab pos="368300" algn="l"/>
              </a:tabLst>
              <a:defRPr sz="3500">
                <a:solidFill>
                  <a:srgbClr val="51C34F"/>
                </a:solidFill>
                <a:latin typeface="Menlo Regular"/>
                <a:ea typeface="Menlo Regular"/>
                <a:cs typeface="Menlo Regular"/>
                <a:sym typeface="Menlo Regular"/>
              </a:defRPr>
            </a:pPr>
            <a:r>
              <a:rPr>
                <a:solidFill>
                  <a:srgbClr val="E7E8EB"/>
                </a:solidFill>
              </a:rPr>
              <a:t>  int x=</a:t>
            </a:r>
            <a:r>
              <a:rPr>
                <a:solidFill>
                  <a:srgbClr val="00AAA3"/>
                </a:solidFill>
              </a:rPr>
              <a:t>17</a:t>
            </a:r>
            <a:r>
              <a:rPr>
                <a:solidFill>
                  <a:srgbClr val="E7E8EB"/>
                </a:solidFill>
              </a:rPr>
              <a:t>, y=</a:t>
            </a:r>
            <a:r>
              <a:rPr>
                <a:solidFill>
                  <a:srgbClr val="00AAA3"/>
                </a:solidFill>
              </a:rPr>
              <a:t>12</a:t>
            </a:r>
            <a:r>
              <a:rPr>
                <a:solidFill>
                  <a:srgbClr val="E7E8EB"/>
                </a:solidFill>
              </a:rPr>
              <a:t>, z;                </a:t>
            </a:r>
            <a:r>
              <a:t>/* declaration, definition, and initialization */</a:t>
            </a:r>
            <a:endParaRPr>
              <a:solidFill>
                <a:srgbClr val="E7E8EB"/>
              </a:solidFill>
            </a:endParaRPr>
          </a:p>
          <a:p>
            <a:pPr defTabSz="376554">
              <a:spcBef>
                <a:spcPts val="0"/>
              </a:spcBef>
              <a:tabLst>
                <a:tab pos="368300" algn="l"/>
              </a:tabLst>
              <a:defRPr sz="3500">
                <a:solidFill>
                  <a:srgbClr val="E7E8EB"/>
                </a:solidFill>
                <a:latin typeface="Menlo Regular"/>
                <a:ea typeface="Menlo Regular"/>
                <a:cs typeface="Menlo Regular"/>
                <a:sym typeface="Menlo Regular"/>
              </a:defRPr>
            </a:pPr>
            <a:r>
              <a:t>  z = x + y;                    </a:t>
            </a:r>
            <a:r>
              <a:rPr>
                <a:solidFill>
                  <a:srgbClr val="51C34F"/>
                </a:solidFill>
              </a:rPr>
              <a:t>/* arithmetic expression */</a:t>
            </a:r>
          </a:p>
          <a:p>
            <a:pPr defTabSz="376554">
              <a:spcBef>
                <a:spcPts val="0"/>
              </a:spcBef>
              <a:tabLst>
                <a:tab pos="368300" algn="l"/>
              </a:tabLst>
              <a:defRPr sz="3500">
                <a:solidFill>
                  <a:srgbClr val="51C34F"/>
                </a:solidFill>
                <a:latin typeface="Menlo Regular"/>
                <a:ea typeface="Menlo Regular"/>
                <a:cs typeface="Menlo Regular"/>
                <a:sym typeface="Menlo Regular"/>
              </a:defRPr>
            </a:pPr>
            <a:r>
              <a:rPr>
                <a:solidFill>
                  <a:srgbClr val="E7E8EB"/>
                </a:solidFill>
              </a:rPr>
              <a:t>  printf(</a:t>
            </a:r>
            <a:r>
              <a:rPr>
                <a:solidFill>
                  <a:srgbClr val="DE3A3C"/>
                </a:solidFill>
              </a:rPr>
              <a:t>"z = %d + %d = %d\n"</a:t>
            </a:r>
            <a:r>
              <a:rPr>
                <a:solidFill>
                  <a:srgbClr val="E7E8EB"/>
                </a:solidFill>
              </a:rPr>
              <a:t>, x, y, z);    </a:t>
            </a:r>
            <a:r>
              <a:t>/* each %d prints one integer */</a:t>
            </a:r>
            <a:endParaRPr>
              <a:solidFill>
                <a:srgbClr val="E7E8EB"/>
              </a:solidFill>
            </a:endParaRPr>
          </a:p>
          <a:p>
            <a:pPr defTabSz="376554">
              <a:spcBef>
                <a:spcPts val="0"/>
              </a:spcBef>
              <a:tabLst>
                <a:tab pos="368300" algn="l"/>
              </a:tabLst>
              <a:defRPr sz="3500">
                <a:solidFill>
                  <a:srgbClr val="DE3A3C"/>
                </a:solidFill>
                <a:latin typeface="Menlo Regular"/>
                <a:ea typeface="Menlo Regular"/>
                <a:cs typeface="Menlo Regular"/>
                <a:sym typeface="Menlo Regular"/>
              </a:defRPr>
            </a:pPr>
            <a:r>
              <a:rPr>
                <a:solidFill>
                  <a:srgbClr val="E7E8EB"/>
                </a:solidFill>
              </a:rPr>
              <a:t>  printf(</a:t>
            </a:r>
            <a:r>
              <a:t>"%d * %d = %d\n"</a:t>
            </a:r>
            <a:r>
              <a:rPr>
                <a:solidFill>
                  <a:srgbClr val="E7E8EB"/>
                </a:solidFill>
              </a:rPr>
              <a:t>, x, y, x*y);</a:t>
            </a:r>
          </a:p>
          <a:p>
            <a:pPr defTabSz="376554">
              <a:spcBef>
                <a:spcPts val="0"/>
              </a:spcBef>
              <a:tabLst>
                <a:tab pos="368300" algn="l"/>
              </a:tabLst>
              <a:defRPr sz="3500">
                <a:solidFill>
                  <a:srgbClr val="E7E8EB"/>
                </a:solidFill>
                <a:latin typeface="Menlo Regular"/>
                <a:ea typeface="Menlo Regular"/>
                <a:cs typeface="Menlo Regular"/>
                <a:sym typeface="Menlo Regular"/>
              </a:defRPr>
            </a:pPr>
            <a:r>
              <a:t>}</a:t>
            </a:r>
          </a:p>
        </p:txBody>
      </p:sp>
      <p:sp>
        <p:nvSpPr>
          <p:cNvPr id="253" name="Line"/>
          <p:cNvSpPr/>
          <p:nvPr/>
        </p:nvSpPr>
        <p:spPr>
          <a:xfrm>
            <a:off x="5002649" y="7451416"/>
            <a:ext cx="11987356" cy="1"/>
          </a:xfrm>
          <a:prstGeom prst="line">
            <a:avLst/>
          </a:prstGeom>
          <a:ln w="25400">
            <a:solidFill>
              <a:schemeClr val="accent1"/>
            </a:solidFill>
            <a:miter lim="400000"/>
          </a:ln>
        </p:spPr>
        <p:txBody>
          <a:bodyPr lIns="50800" tIns="50800" rIns="50800" bIns="50800" anchor="ctr"/>
          <a:lstStyle/>
          <a:p>
            <a:pPr algn="ctr">
              <a:lnSpc>
                <a:spcPct val="80000"/>
              </a:lnSpc>
              <a:spcBef>
                <a:spcPts val="0"/>
              </a:spcBef>
              <a:defRPr sz="4000" cap="all">
                <a:latin typeface="+mn-lt"/>
                <a:ea typeface="+mn-ea"/>
                <a:cs typeface="+mn-cs"/>
                <a:sym typeface="DIN Condensed Bold"/>
              </a:defRPr>
            </a:pPr>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C programming language"/>
          <p:cNvSpPr txBox="1">
            <a:spLocks noGrp="1"/>
          </p:cNvSpPr>
          <p:nvPr>
            <p:ph type="body" idx="21"/>
          </p:nvPr>
        </p:nvSpPr>
        <p:spPr>
          <a:prstGeom prst="rect">
            <a:avLst/>
          </a:prstGeom>
        </p:spPr>
        <p:txBody>
          <a:bodyPr/>
          <a:lstStyle/>
          <a:p>
            <a:r>
              <a:t>C programming language</a:t>
            </a:r>
          </a:p>
        </p:txBody>
      </p:sp>
      <p:sp>
        <p:nvSpPr>
          <p:cNvPr id="256" name="main()…"/>
          <p:cNvSpPr txBox="1"/>
          <p:nvPr/>
        </p:nvSpPr>
        <p:spPr>
          <a:xfrm>
            <a:off x="745499" y="2049949"/>
            <a:ext cx="20988003" cy="365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376554">
              <a:spcBef>
                <a:spcPts val="0"/>
              </a:spcBef>
              <a:tabLst>
                <a:tab pos="368300" algn="l"/>
              </a:tabLst>
              <a:defRPr sz="3500">
                <a:solidFill>
                  <a:srgbClr val="E7E8EB"/>
                </a:solidFill>
                <a:latin typeface="Menlo Regular"/>
                <a:ea typeface="Menlo Regular"/>
                <a:cs typeface="Menlo Regular"/>
                <a:sym typeface="Menlo Regular"/>
              </a:defRPr>
            </a:pPr>
            <a:r>
              <a:t>main()</a:t>
            </a:r>
          </a:p>
          <a:p>
            <a:pPr defTabSz="376554">
              <a:spcBef>
                <a:spcPts val="0"/>
              </a:spcBef>
              <a:tabLst>
                <a:tab pos="368300" algn="l"/>
              </a:tabLst>
              <a:defRPr sz="3500">
                <a:solidFill>
                  <a:srgbClr val="E7E8EB"/>
                </a:solidFill>
                <a:latin typeface="Menlo Regular"/>
                <a:ea typeface="Menlo Regular"/>
                <a:cs typeface="Menlo Regular"/>
                <a:sym typeface="Menlo Regular"/>
              </a:defRPr>
            </a:pPr>
            <a:r>
              <a:t>{</a:t>
            </a:r>
          </a:p>
          <a:p>
            <a:pPr defTabSz="376554">
              <a:spcBef>
                <a:spcPts val="0"/>
              </a:spcBef>
              <a:tabLst>
                <a:tab pos="368300" algn="l"/>
              </a:tabLst>
              <a:defRPr sz="3500">
                <a:solidFill>
                  <a:srgbClr val="E7E8EB"/>
                </a:solidFill>
                <a:latin typeface="Menlo Regular"/>
                <a:ea typeface="Menlo Regular"/>
                <a:cs typeface="Menlo Regular"/>
                <a:sym typeface="Menlo Regular"/>
              </a:defRPr>
            </a:pPr>
            <a:r>
              <a:t>  int x;</a:t>
            </a:r>
          </a:p>
          <a:p>
            <a:pPr defTabSz="376554">
              <a:spcBef>
                <a:spcPts val="0"/>
              </a:spcBef>
              <a:tabLst>
                <a:tab pos="368300" algn="l"/>
              </a:tabLst>
              <a:defRPr sz="3500">
                <a:solidFill>
                  <a:srgbClr val="51C34F"/>
                </a:solidFill>
                <a:latin typeface="Menlo Regular"/>
                <a:ea typeface="Menlo Regular"/>
                <a:cs typeface="Menlo Regular"/>
                <a:sym typeface="Menlo Regular"/>
              </a:defRPr>
            </a:pPr>
            <a:r>
              <a:rPr>
                <a:solidFill>
                  <a:srgbClr val="E7E8EB"/>
                </a:solidFill>
              </a:rPr>
              <a:t>  scanf(</a:t>
            </a:r>
            <a:r>
              <a:rPr>
                <a:solidFill>
                  <a:srgbClr val="DE3A3C"/>
                </a:solidFill>
              </a:rPr>
              <a:t>"%d"</a:t>
            </a:r>
            <a:r>
              <a:rPr>
                <a:solidFill>
                  <a:srgbClr val="E7E8EB"/>
                </a:solidFill>
              </a:rPr>
              <a:t>, &amp;x);       </a:t>
            </a:r>
            <a:r>
              <a:t>/*  values input from the keyboard using scanf():  */</a:t>
            </a:r>
            <a:endParaRPr>
              <a:solidFill>
                <a:srgbClr val="E7E8EB"/>
              </a:solidFill>
            </a:endParaRPr>
          </a:p>
          <a:p>
            <a:pPr defTabSz="376554">
              <a:spcBef>
                <a:spcPts val="0"/>
              </a:spcBef>
              <a:tabLst>
                <a:tab pos="368300" algn="l"/>
              </a:tabLst>
              <a:defRPr sz="3500">
                <a:solidFill>
                  <a:srgbClr val="51C34F"/>
                </a:solidFill>
                <a:latin typeface="Menlo Regular"/>
                <a:ea typeface="Menlo Regular"/>
                <a:cs typeface="Menlo Regular"/>
                <a:sym typeface="Menlo Regular"/>
              </a:defRPr>
            </a:pPr>
            <a:r>
              <a:rPr>
                <a:solidFill>
                  <a:srgbClr val="E7E8EB"/>
                </a:solidFill>
              </a:rPr>
              <a:t>  printf(</a:t>
            </a:r>
            <a:r>
              <a:rPr>
                <a:solidFill>
                  <a:srgbClr val="DE3A3C"/>
                </a:solidFill>
              </a:rPr>
              <a:t>"x = %d\n"</a:t>
            </a:r>
            <a:r>
              <a:rPr>
                <a:solidFill>
                  <a:srgbClr val="E7E8EB"/>
                </a:solidFill>
              </a:rPr>
              <a:t>, x); </a:t>
            </a:r>
            <a:r>
              <a:t>/*    and a pointer to x  */</a:t>
            </a:r>
            <a:endParaRPr>
              <a:solidFill>
                <a:srgbClr val="E7E8EB"/>
              </a:solidFill>
            </a:endParaRPr>
          </a:p>
          <a:p>
            <a:pPr defTabSz="376554">
              <a:spcBef>
                <a:spcPts val="0"/>
              </a:spcBef>
              <a:tabLst>
                <a:tab pos="368300" algn="l"/>
              </a:tabLst>
              <a:defRPr sz="3500">
                <a:solidFill>
                  <a:srgbClr val="E7E8EB"/>
                </a:solidFill>
                <a:latin typeface="Menlo Regular"/>
                <a:ea typeface="Menlo Regular"/>
                <a:cs typeface="Menlo Regular"/>
                <a:sym typeface="Menlo Regular"/>
              </a:defRPr>
            </a:pPr>
            <a:r>
              <a:t>}</a:t>
            </a:r>
          </a:p>
        </p:txBody>
      </p:sp>
      <p:sp>
        <p:nvSpPr>
          <p:cNvPr id="257" name="A common error when using scanf() is not giving pointers as the arguments; to input a variable, use"/>
          <p:cNvSpPr txBox="1"/>
          <p:nvPr/>
        </p:nvSpPr>
        <p:spPr>
          <a:xfrm>
            <a:off x="658177" y="6223453"/>
            <a:ext cx="21840915" cy="20774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sz="5000"/>
            </a:pPr>
            <a:r>
              <a:rPr dirty="0">
                <a:solidFill>
                  <a:schemeClr val="bg1">
                    <a:lumMod val="10000"/>
                    <a:lumOff val="90000"/>
                  </a:schemeClr>
                </a:solidFill>
              </a:rPr>
              <a:t>A </a:t>
            </a:r>
            <a:r>
              <a:rPr i="1" dirty="0">
                <a:solidFill>
                  <a:schemeClr val="bg1">
                    <a:lumMod val="10000"/>
                    <a:lumOff val="90000"/>
                  </a:schemeClr>
                </a:solidFill>
                <a:latin typeface="Avenir Next Regular"/>
                <a:ea typeface="Avenir Next Regular"/>
                <a:cs typeface="Avenir Next Regular"/>
                <a:sym typeface="Avenir Next Regular"/>
              </a:rPr>
              <a:t>common error</a:t>
            </a:r>
            <a:r>
              <a:rPr dirty="0">
                <a:solidFill>
                  <a:schemeClr val="bg1">
                    <a:lumMod val="10000"/>
                    <a:lumOff val="90000"/>
                  </a:schemeClr>
                </a:solidFill>
              </a:rPr>
              <a:t> when using </a:t>
            </a:r>
            <a:r>
              <a:rPr b="1" dirty="0" err="1">
                <a:solidFill>
                  <a:schemeClr val="bg1">
                    <a:lumMod val="10000"/>
                    <a:lumOff val="90000"/>
                  </a:schemeClr>
                </a:solidFill>
                <a:latin typeface="Avenir Next Regular"/>
                <a:ea typeface="Avenir Next Regular"/>
                <a:cs typeface="Avenir Next Regular"/>
                <a:sym typeface="Avenir Next Regular"/>
              </a:rPr>
              <a:t>scanf</a:t>
            </a:r>
            <a:r>
              <a:rPr b="1" dirty="0">
                <a:solidFill>
                  <a:schemeClr val="bg1">
                    <a:lumMod val="10000"/>
                    <a:lumOff val="90000"/>
                  </a:schemeClr>
                </a:solidFill>
                <a:latin typeface="Avenir Next Regular"/>
                <a:ea typeface="Avenir Next Regular"/>
                <a:cs typeface="Avenir Next Regular"/>
                <a:sym typeface="Avenir Next Regular"/>
              </a:rPr>
              <a:t>()</a:t>
            </a:r>
            <a:r>
              <a:rPr dirty="0">
                <a:solidFill>
                  <a:schemeClr val="bg1">
                    <a:lumMod val="10000"/>
                    <a:lumOff val="90000"/>
                  </a:schemeClr>
                </a:solidFill>
              </a:rPr>
              <a:t> is not giving pointers as the arguments; </a:t>
            </a:r>
            <a:endParaRPr lang="en-US" dirty="0">
              <a:solidFill>
                <a:schemeClr val="bg1">
                  <a:lumMod val="10000"/>
                  <a:lumOff val="90000"/>
                </a:schemeClr>
              </a:solidFill>
            </a:endParaRPr>
          </a:p>
          <a:p>
            <a:pPr>
              <a:defRPr sz="5000"/>
            </a:pPr>
            <a:r>
              <a:rPr dirty="0">
                <a:solidFill>
                  <a:schemeClr val="bg1">
                    <a:lumMod val="10000"/>
                    <a:lumOff val="90000"/>
                  </a:schemeClr>
                </a:solidFill>
              </a:rPr>
              <a:t>to input a variable, use</a:t>
            </a:r>
          </a:p>
        </p:txBody>
      </p:sp>
      <p:sp>
        <p:nvSpPr>
          <p:cNvPr id="258" name="int x;…"/>
          <p:cNvSpPr txBox="1"/>
          <p:nvPr/>
        </p:nvSpPr>
        <p:spPr>
          <a:xfrm>
            <a:off x="781851" y="8816847"/>
            <a:ext cx="9595397" cy="3606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376554">
              <a:spcBef>
                <a:spcPts val="0"/>
              </a:spcBef>
              <a:tabLst>
                <a:tab pos="368300" algn="l"/>
              </a:tabLst>
              <a:defRPr sz="4000">
                <a:solidFill>
                  <a:srgbClr val="E7E8EB"/>
                </a:solidFill>
                <a:latin typeface="Menlo Regular"/>
                <a:ea typeface="Menlo Regular"/>
                <a:cs typeface="Menlo Regular"/>
                <a:sym typeface="Menlo Regular"/>
              </a:defRPr>
            </a:pPr>
            <a:r>
              <a:t>int x;</a:t>
            </a:r>
          </a:p>
          <a:p>
            <a:pPr defTabSz="376554">
              <a:spcBef>
                <a:spcPts val="0"/>
              </a:spcBef>
              <a:tabLst>
                <a:tab pos="368300" algn="l"/>
              </a:tabLst>
              <a:defRPr sz="4000">
                <a:solidFill>
                  <a:srgbClr val="51C34F"/>
                </a:solidFill>
                <a:latin typeface="Menlo Regular"/>
                <a:ea typeface="Menlo Regular"/>
                <a:cs typeface="Menlo Regular"/>
                <a:sym typeface="Menlo Regular"/>
              </a:defRPr>
            </a:pPr>
            <a:r>
              <a:rPr>
                <a:solidFill>
                  <a:srgbClr val="E7E8EB"/>
                </a:solidFill>
              </a:rPr>
              <a:t>scanf(</a:t>
            </a:r>
            <a:r>
              <a:rPr>
                <a:solidFill>
                  <a:srgbClr val="DE3A3C"/>
                </a:solidFill>
              </a:rPr>
              <a:t>"%d"</a:t>
            </a:r>
            <a:r>
              <a:rPr>
                <a:solidFill>
                  <a:srgbClr val="E7E8EB"/>
                </a:solidFill>
              </a:rPr>
              <a:t>, &amp;x); </a:t>
            </a:r>
            <a:r>
              <a:t>/* correct */</a:t>
            </a:r>
            <a:endParaRPr>
              <a:solidFill>
                <a:srgbClr val="E7E8EB"/>
              </a:solidFill>
            </a:endParaRPr>
          </a:p>
          <a:p>
            <a:pPr defTabSz="376554">
              <a:spcBef>
                <a:spcPts val="0"/>
              </a:spcBef>
              <a:tabLst>
                <a:tab pos="368300" algn="l"/>
              </a:tabLst>
              <a:defRPr sz="4000">
                <a:solidFill>
                  <a:srgbClr val="E7E8EB"/>
                </a:solidFill>
                <a:latin typeface="Menlo Regular"/>
                <a:ea typeface="Menlo Regular"/>
                <a:cs typeface="Menlo Regular"/>
                <a:sym typeface="Menlo Regular"/>
              </a:defRPr>
            </a:pPr>
            <a:endParaRPr>
              <a:solidFill>
                <a:srgbClr val="E7E8EB"/>
              </a:solidFill>
            </a:endParaRPr>
          </a:p>
          <a:p>
            <a:pPr defTabSz="376554">
              <a:spcBef>
                <a:spcPts val="0"/>
              </a:spcBef>
              <a:tabLst>
                <a:tab pos="368300" algn="l"/>
              </a:tabLst>
              <a:defRPr sz="4000">
                <a:solidFill>
                  <a:srgbClr val="51C34F"/>
                </a:solidFill>
                <a:latin typeface="Menlo Regular"/>
                <a:ea typeface="Menlo Regular"/>
                <a:cs typeface="Menlo Regular"/>
                <a:sym typeface="Menlo Regular"/>
              </a:defRPr>
            </a:pPr>
            <a:r>
              <a:t>// NOPE</a:t>
            </a:r>
            <a:endParaRPr>
              <a:solidFill>
                <a:srgbClr val="E7E8EB"/>
              </a:solidFill>
            </a:endParaRPr>
          </a:p>
          <a:p>
            <a:pPr defTabSz="376554">
              <a:spcBef>
                <a:spcPts val="0"/>
              </a:spcBef>
              <a:tabLst>
                <a:tab pos="368300" algn="l"/>
              </a:tabLst>
              <a:defRPr sz="4000">
                <a:solidFill>
                  <a:srgbClr val="E7E8EB"/>
                </a:solidFill>
                <a:latin typeface="Menlo Regular"/>
                <a:ea typeface="Menlo Regular"/>
                <a:cs typeface="Menlo Regular"/>
                <a:sym typeface="Menlo Regular"/>
              </a:defRPr>
            </a:pPr>
            <a:r>
              <a:t>int x;</a:t>
            </a:r>
          </a:p>
          <a:p>
            <a:pPr defTabSz="376554">
              <a:spcBef>
                <a:spcPts val="0"/>
              </a:spcBef>
              <a:tabLst>
                <a:tab pos="368300" algn="l"/>
              </a:tabLst>
              <a:defRPr sz="4000">
                <a:solidFill>
                  <a:srgbClr val="51C34F"/>
                </a:solidFill>
                <a:latin typeface="Menlo Regular"/>
                <a:ea typeface="Menlo Regular"/>
                <a:cs typeface="Menlo Regular"/>
                <a:sym typeface="Menlo Regular"/>
              </a:defRPr>
            </a:pPr>
            <a:r>
              <a:rPr>
                <a:solidFill>
                  <a:srgbClr val="E7E8EB"/>
                </a:solidFill>
              </a:rPr>
              <a:t>scanf(</a:t>
            </a:r>
            <a:r>
              <a:rPr>
                <a:solidFill>
                  <a:srgbClr val="DE3A3C"/>
                </a:solidFill>
              </a:rPr>
              <a:t>"%d"</a:t>
            </a:r>
            <a:r>
              <a:rPr>
                <a:solidFill>
                  <a:srgbClr val="E7E8EB"/>
                </a:solidFill>
              </a:rPr>
              <a:t>, x); </a:t>
            </a:r>
            <a:r>
              <a:t>/* incorrect */</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About me"/>
          <p:cNvSpPr txBox="1">
            <a:spLocks noGrp="1"/>
          </p:cNvSpPr>
          <p:nvPr>
            <p:ph type="body" idx="21"/>
          </p:nvPr>
        </p:nvSpPr>
        <p:spPr>
          <a:prstGeom prst="rect">
            <a:avLst/>
          </a:prstGeom>
        </p:spPr>
        <p:txBody>
          <a:bodyPr/>
          <a:lstStyle/>
          <a:p>
            <a:r>
              <a:rPr dirty="0"/>
              <a:t>About me</a:t>
            </a:r>
          </a:p>
        </p:txBody>
      </p:sp>
      <p:sp>
        <p:nvSpPr>
          <p:cNvPr id="180" name="Career journey"/>
          <p:cNvSpPr txBox="1">
            <a:spLocks noGrp="1"/>
          </p:cNvSpPr>
          <p:nvPr>
            <p:ph type="title"/>
          </p:nvPr>
        </p:nvSpPr>
        <p:spPr>
          <a:prstGeom prst="rect">
            <a:avLst/>
          </a:prstGeom>
        </p:spPr>
        <p:txBody>
          <a:bodyPr/>
          <a:lstStyle>
            <a:lvl1pPr defTabSz="685165">
              <a:spcBef>
                <a:spcPts val="3200"/>
              </a:spcBef>
              <a:defRPr sz="7221"/>
            </a:lvl1pPr>
          </a:lstStyle>
          <a:p>
            <a:r>
              <a:rPr lang="en-US" dirty="0"/>
              <a:t>Summary</a:t>
            </a:r>
            <a:endParaRPr dirty="0"/>
          </a:p>
        </p:txBody>
      </p:sp>
      <p:sp>
        <p:nvSpPr>
          <p:cNvPr id="181" name="iOS Engineer | Lalamove Philippines (Aug 2018 - Present)…"/>
          <p:cNvSpPr txBox="1">
            <a:spLocks noGrp="1"/>
          </p:cNvSpPr>
          <p:nvPr>
            <p:ph type="body" sz="half" idx="1"/>
          </p:nvPr>
        </p:nvSpPr>
        <p:spPr>
          <a:xfrm>
            <a:off x="761999" y="3860800"/>
            <a:ext cx="14083554" cy="8585200"/>
          </a:xfrm>
          <a:prstGeom prst="rect">
            <a:avLst/>
          </a:prstGeom>
        </p:spPr>
        <p:txBody>
          <a:bodyPr>
            <a:normAutofit/>
          </a:bodyPr>
          <a:lstStyle/>
          <a:p>
            <a:r>
              <a:rPr lang="en-PH" sz="6600" b="1" dirty="0">
                <a:solidFill>
                  <a:schemeClr val="bg1">
                    <a:lumMod val="10000"/>
                    <a:lumOff val="90000"/>
                  </a:schemeClr>
                </a:solidFill>
              </a:rPr>
              <a:t>Glenn Posadas</a:t>
            </a:r>
          </a:p>
          <a:p>
            <a:r>
              <a:rPr lang="en-PH" sz="6600" dirty="0">
                <a:solidFill>
                  <a:schemeClr val="bg1">
                    <a:lumMod val="10000"/>
                    <a:lumOff val="90000"/>
                  </a:schemeClr>
                </a:solidFill>
              </a:rPr>
              <a:t>iOS Tech Lead @ </a:t>
            </a:r>
            <a:r>
              <a:rPr lang="en-PH" sz="6600" dirty="0" err="1">
                <a:solidFill>
                  <a:schemeClr val="bg1">
                    <a:lumMod val="10000"/>
                    <a:lumOff val="90000"/>
                  </a:schemeClr>
                </a:solidFill>
              </a:rPr>
              <a:t>Outliant</a:t>
            </a:r>
            <a:endParaRPr lang="en-PH" sz="6600" b="1" dirty="0">
              <a:solidFill>
                <a:schemeClr val="bg1">
                  <a:lumMod val="10000"/>
                  <a:lumOff val="90000"/>
                </a:schemeClr>
              </a:solidFill>
            </a:endParaRPr>
          </a:p>
          <a:p>
            <a:r>
              <a:rPr lang="en-PH" sz="6600" b="1" dirty="0">
                <a:solidFill>
                  <a:schemeClr val="bg1">
                    <a:lumMod val="10000"/>
                    <a:lumOff val="90000"/>
                  </a:schemeClr>
                </a:solidFill>
              </a:rPr>
              <a:t>https://</a:t>
            </a:r>
            <a:r>
              <a:rPr lang="en-PH" sz="6600" b="1" dirty="0" err="1">
                <a:solidFill>
                  <a:schemeClr val="bg1">
                    <a:lumMod val="10000"/>
                    <a:lumOff val="90000"/>
                  </a:schemeClr>
                </a:solidFill>
              </a:rPr>
              <a:t>www.glennvon.com</a:t>
            </a:r>
            <a:endParaRPr lang="en-PH" sz="6600" b="1" dirty="0">
              <a:solidFill>
                <a:schemeClr val="bg1">
                  <a:lumMod val="10000"/>
                  <a:lumOff val="90000"/>
                </a:schemeClr>
              </a:solidFill>
            </a:endParaRPr>
          </a:p>
          <a:p>
            <a:r>
              <a:rPr lang="en-PH" sz="6600" dirty="0">
                <a:solidFill>
                  <a:schemeClr val="bg1">
                    <a:lumMod val="10000"/>
                    <a:lumOff val="90000"/>
                  </a:schemeClr>
                </a:solidFill>
              </a:rPr>
              <a:t>Email: </a:t>
            </a:r>
            <a:r>
              <a:rPr lang="en-PH" sz="6600" dirty="0" err="1">
                <a:solidFill>
                  <a:schemeClr val="bg1">
                    <a:lumMod val="10000"/>
                    <a:lumOff val="90000"/>
                  </a:schemeClr>
                </a:solidFill>
              </a:rPr>
              <a:t>hello@glennvon.com</a:t>
            </a:r>
            <a:endParaRPr lang="en-PH" sz="6600" dirty="0">
              <a:solidFill>
                <a:schemeClr val="bg1">
                  <a:lumMod val="10000"/>
                  <a:lumOff val="90000"/>
                </a:schemeClr>
              </a:solidFill>
            </a:endParaRPr>
          </a:p>
        </p:txBody>
      </p:sp>
      <p:pic>
        <p:nvPicPr>
          <p:cNvPr id="7" name="Picture Placeholder 6">
            <a:extLst>
              <a:ext uri="{FF2B5EF4-FFF2-40B4-BE49-F238E27FC236}">
                <a16:creationId xmlns:a16="http://schemas.microsoft.com/office/drawing/2014/main" id="{E584DBF6-CD72-9440-81EB-8F81139DEE5C}"/>
              </a:ext>
            </a:extLst>
          </p:cNvPr>
          <p:cNvPicPr>
            <a:picLocks noGrp="1" noChangeAspect="1"/>
          </p:cNvPicPr>
          <p:nvPr>
            <p:ph type="pic" idx="22"/>
          </p:nvPr>
        </p:nvPicPr>
        <p:blipFill>
          <a:blip r:embed="rId2">
            <a:extLst>
              <a:ext uri="{28A0092B-C50C-407E-A947-70E740481C1C}">
                <a14:useLocalDpi xmlns:a14="http://schemas.microsoft.com/office/drawing/2010/main" val="0"/>
              </a:ext>
            </a:extLst>
          </a:blip>
          <a:srcRect l="2400" r="2400"/>
          <a:stretch>
            <a:fillRect/>
          </a:stretch>
        </p:blipFill>
        <p:spPr>
          <a:xfrm>
            <a:off x="16402184" y="2996184"/>
            <a:ext cx="6448813" cy="7116993"/>
          </a:xfrm>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C programming language"/>
          <p:cNvSpPr txBox="1">
            <a:spLocks noGrp="1"/>
          </p:cNvSpPr>
          <p:nvPr>
            <p:ph type="body" idx="21"/>
          </p:nvPr>
        </p:nvSpPr>
        <p:spPr>
          <a:prstGeom prst="rect">
            <a:avLst/>
          </a:prstGeom>
        </p:spPr>
        <p:txBody>
          <a:bodyPr/>
          <a:lstStyle/>
          <a:p>
            <a:r>
              <a:t>C programming language</a:t>
            </a:r>
          </a:p>
        </p:txBody>
      </p:sp>
      <p:sp>
        <p:nvSpPr>
          <p:cNvPr id="261" name="Variables"/>
          <p:cNvSpPr txBox="1">
            <a:spLocks noGrp="1"/>
          </p:cNvSpPr>
          <p:nvPr>
            <p:ph type="title"/>
          </p:nvPr>
        </p:nvSpPr>
        <p:spPr>
          <a:prstGeom prst="rect">
            <a:avLst/>
          </a:prstGeom>
        </p:spPr>
        <p:txBody>
          <a:bodyPr/>
          <a:lstStyle>
            <a:lvl1pPr defTabSz="685165">
              <a:spcBef>
                <a:spcPts val="3200"/>
              </a:spcBef>
              <a:defRPr sz="7221"/>
            </a:lvl1pPr>
          </a:lstStyle>
          <a:p>
            <a:r>
              <a:t>Variables</a:t>
            </a:r>
          </a:p>
        </p:txBody>
      </p:sp>
      <p:sp>
        <p:nvSpPr>
          <p:cNvPr id="262" name="All variables must be declared and defined before they can be used.…"/>
          <p:cNvSpPr txBox="1">
            <a:spLocks noGrp="1"/>
          </p:cNvSpPr>
          <p:nvPr>
            <p:ph type="body" idx="1"/>
          </p:nvPr>
        </p:nvSpPr>
        <p:spPr>
          <a:prstGeom prst="rect">
            <a:avLst/>
          </a:prstGeom>
        </p:spPr>
        <p:txBody>
          <a:bodyPr/>
          <a:lstStyle/>
          <a:p>
            <a:r>
              <a:rPr dirty="0">
                <a:solidFill>
                  <a:schemeClr val="bg1">
                    <a:lumMod val="10000"/>
                    <a:lumOff val="90000"/>
                  </a:schemeClr>
                </a:solidFill>
              </a:rPr>
              <a:t>All variables must be declared and defined before they can be used. </a:t>
            </a:r>
          </a:p>
          <a:p>
            <a:r>
              <a:rPr dirty="0">
                <a:solidFill>
                  <a:schemeClr val="bg1">
                    <a:lumMod val="10000"/>
                    <a:lumOff val="90000"/>
                  </a:schemeClr>
                </a:solidFill>
              </a:rPr>
              <a:t>Variable names can be composed of characters, digits, and the underscore character ( _), and can usually be up to 32 characters long. </a:t>
            </a:r>
          </a:p>
          <a:p>
            <a:r>
              <a:rPr dirty="0">
                <a:solidFill>
                  <a:schemeClr val="bg1">
                    <a:lumMod val="10000"/>
                    <a:lumOff val="90000"/>
                  </a:schemeClr>
                </a:solidFill>
              </a:rPr>
              <a:t>Variable names should not begin with an underscore---these names are used by the compiler and the libraries.</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C programming language"/>
          <p:cNvSpPr txBox="1">
            <a:spLocks noGrp="1"/>
          </p:cNvSpPr>
          <p:nvPr>
            <p:ph type="body" idx="21"/>
          </p:nvPr>
        </p:nvSpPr>
        <p:spPr>
          <a:prstGeom prst="rect">
            <a:avLst/>
          </a:prstGeom>
        </p:spPr>
        <p:txBody>
          <a:bodyPr/>
          <a:lstStyle/>
          <a:p>
            <a:r>
              <a:t>C programming language</a:t>
            </a:r>
          </a:p>
        </p:txBody>
      </p:sp>
      <p:sp>
        <p:nvSpPr>
          <p:cNvPr id="265" name="Variables"/>
          <p:cNvSpPr txBox="1">
            <a:spLocks noGrp="1"/>
          </p:cNvSpPr>
          <p:nvPr>
            <p:ph type="title"/>
          </p:nvPr>
        </p:nvSpPr>
        <p:spPr>
          <a:prstGeom prst="rect">
            <a:avLst/>
          </a:prstGeom>
        </p:spPr>
        <p:txBody>
          <a:bodyPr/>
          <a:lstStyle>
            <a:lvl1pPr defTabSz="685165">
              <a:spcBef>
                <a:spcPts val="3200"/>
              </a:spcBef>
              <a:defRPr sz="7221"/>
            </a:lvl1pPr>
          </a:lstStyle>
          <a:p>
            <a:r>
              <a:t>Variables</a:t>
            </a:r>
          </a:p>
        </p:txBody>
      </p:sp>
      <p:sp>
        <p:nvSpPr>
          <p:cNvPr id="266" name="Variables have specific types and usage; basic data types:…"/>
          <p:cNvSpPr txBox="1">
            <a:spLocks noGrp="1"/>
          </p:cNvSpPr>
          <p:nvPr>
            <p:ph type="body" idx="1"/>
          </p:nvPr>
        </p:nvSpPr>
        <p:spPr>
          <a:prstGeom prst="rect">
            <a:avLst/>
          </a:prstGeom>
        </p:spPr>
        <p:txBody>
          <a:bodyPr/>
          <a:lstStyle/>
          <a:p>
            <a:pPr marL="438150" indent="-438150" defTabSz="569594">
              <a:spcBef>
                <a:spcPts val="2600"/>
              </a:spcBef>
              <a:defRPr sz="3312"/>
            </a:pPr>
            <a:r>
              <a:rPr dirty="0">
                <a:solidFill>
                  <a:schemeClr val="bg1">
                    <a:lumMod val="10000"/>
                    <a:lumOff val="90000"/>
                  </a:schemeClr>
                </a:solidFill>
              </a:rPr>
              <a:t>Variables have specific types and usage; basic data types:</a:t>
            </a:r>
          </a:p>
          <a:p>
            <a:pPr marL="876300" lvl="1" indent="-438150" defTabSz="569594">
              <a:spcBef>
                <a:spcPts val="2600"/>
              </a:spcBef>
              <a:defRPr sz="3312"/>
            </a:pPr>
            <a:r>
              <a:rPr b="1" u="sng" dirty="0">
                <a:solidFill>
                  <a:schemeClr val="bg1">
                    <a:lumMod val="10000"/>
                    <a:lumOff val="90000"/>
                  </a:schemeClr>
                </a:solidFill>
                <a:latin typeface="Avenir Next Regular"/>
                <a:ea typeface="Avenir Next Regular"/>
                <a:cs typeface="Avenir Next Regular"/>
                <a:sym typeface="Avenir Next Regular"/>
              </a:rPr>
              <a:t>char</a:t>
            </a:r>
            <a:r>
              <a:rPr dirty="0">
                <a:solidFill>
                  <a:schemeClr val="bg1">
                    <a:lumMod val="10000"/>
                    <a:lumOff val="90000"/>
                  </a:schemeClr>
                </a:solidFill>
              </a:rPr>
              <a:t>: a single byte, used for one character.</a:t>
            </a:r>
          </a:p>
          <a:p>
            <a:pPr marL="1314450" lvl="2" indent="-438150" defTabSz="569594">
              <a:spcBef>
                <a:spcPts val="2600"/>
              </a:spcBef>
              <a:defRPr sz="3312"/>
            </a:pPr>
            <a:r>
              <a:rPr dirty="0">
                <a:solidFill>
                  <a:schemeClr val="bg1">
                    <a:lumMod val="10000"/>
                    <a:lumOff val="90000"/>
                  </a:schemeClr>
                </a:solidFill>
              </a:rPr>
              <a:t>can specify signed or unsigned, although signed is preferred for compatibility with int </a:t>
            </a:r>
          </a:p>
          <a:p>
            <a:pPr marL="876300" lvl="1" indent="-438150" defTabSz="569594">
              <a:spcBef>
                <a:spcPts val="2600"/>
              </a:spcBef>
              <a:defRPr sz="3312"/>
            </a:pPr>
            <a:r>
              <a:rPr b="1" u="sng" dirty="0">
                <a:solidFill>
                  <a:schemeClr val="bg1">
                    <a:lumMod val="10000"/>
                    <a:lumOff val="90000"/>
                  </a:schemeClr>
                </a:solidFill>
                <a:latin typeface="Avenir Next Regular"/>
                <a:ea typeface="Avenir Next Regular"/>
                <a:cs typeface="Avenir Next Regular"/>
                <a:sym typeface="Avenir Next Regular"/>
              </a:rPr>
              <a:t>int</a:t>
            </a:r>
            <a:r>
              <a:rPr dirty="0">
                <a:solidFill>
                  <a:schemeClr val="bg1">
                    <a:lumMod val="10000"/>
                    <a:lumOff val="90000"/>
                  </a:schemeClr>
                </a:solidFill>
              </a:rPr>
              <a:t>: integers </a:t>
            </a:r>
          </a:p>
          <a:p>
            <a:pPr marL="1314450" lvl="2" indent="-438150" defTabSz="569594">
              <a:spcBef>
                <a:spcPts val="2600"/>
              </a:spcBef>
              <a:defRPr sz="3312"/>
            </a:pPr>
            <a:r>
              <a:rPr dirty="0">
                <a:solidFill>
                  <a:schemeClr val="bg1">
                    <a:lumMod val="10000"/>
                    <a:lumOff val="90000"/>
                  </a:schemeClr>
                </a:solidFill>
              </a:rPr>
              <a:t>can modify with short or long </a:t>
            </a:r>
          </a:p>
          <a:p>
            <a:pPr marL="1314450" lvl="2" indent="-438150" defTabSz="569594">
              <a:spcBef>
                <a:spcPts val="2600"/>
              </a:spcBef>
              <a:defRPr sz="3312"/>
            </a:pPr>
            <a:r>
              <a:rPr dirty="0">
                <a:solidFill>
                  <a:schemeClr val="bg1">
                    <a:lumMod val="10000"/>
                    <a:lumOff val="90000"/>
                  </a:schemeClr>
                </a:solidFill>
              </a:rPr>
              <a:t>can specify signed or unsigned </a:t>
            </a:r>
          </a:p>
          <a:p>
            <a:pPr marL="876300" lvl="1" indent="-438150" defTabSz="569594">
              <a:spcBef>
                <a:spcPts val="2600"/>
              </a:spcBef>
              <a:defRPr sz="3312"/>
            </a:pPr>
            <a:r>
              <a:rPr b="1" u="sng" dirty="0">
                <a:solidFill>
                  <a:schemeClr val="bg1">
                    <a:lumMod val="10000"/>
                    <a:lumOff val="90000"/>
                  </a:schemeClr>
                </a:solidFill>
                <a:latin typeface="Avenir Next Regular"/>
                <a:ea typeface="Avenir Next Regular"/>
                <a:cs typeface="Avenir Next Regular"/>
                <a:sym typeface="Avenir Next Regular"/>
              </a:rPr>
              <a:t>float</a:t>
            </a:r>
            <a:r>
              <a:rPr dirty="0">
                <a:solidFill>
                  <a:schemeClr val="bg1">
                    <a:lumMod val="10000"/>
                    <a:lumOff val="90000"/>
                  </a:schemeClr>
                </a:solidFill>
              </a:rPr>
              <a:t>: single precision floating point (real) number </a:t>
            </a:r>
          </a:p>
          <a:p>
            <a:pPr marL="876300" lvl="1" indent="-438150" defTabSz="569594">
              <a:spcBef>
                <a:spcPts val="2600"/>
              </a:spcBef>
              <a:defRPr sz="3312"/>
            </a:pPr>
            <a:r>
              <a:rPr b="1" u="sng" dirty="0">
                <a:solidFill>
                  <a:schemeClr val="bg1">
                    <a:lumMod val="10000"/>
                    <a:lumOff val="90000"/>
                  </a:schemeClr>
                </a:solidFill>
                <a:latin typeface="Avenir Next Regular"/>
                <a:ea typeface="Avenir Next Regular"/>
                <a:cs typeface="Avenir Next Regular"/>
                <a:sym typeface="Avenir Next Regular"/>
              </a:rPr>
              <a:t>double</a:t>
            </a:r>
            <a:r>
              <a:rPr dirty="0">
                <a:solidFill>
                  <a:schemeClr val="bg1">
                    <a:lumMod val="10000"/>
                    <a:lumOff val="90000"/>
                  </a:schemeClr>
                </a:solidFill>
              </a:rPr>
              <a:t>: double precision floating point number void: no type value, for pointers and functions</a:t>
            </a:r>
          </a:p>
          <a:p>
            <a:pPr marL="438150" indent="-438150" defTabSz="569594">
              <a:spcBef>
                <a:spcPts val="2600"/>
              </a:spcBef>
              <a:defRPr sz="3312"/>
            </a:pPr>
            <a:r>
              <a:rPr dirty="0">
                <a:solidFill>
                  <a:schemeClr val="bg1">
                    <a:lumMod val="10000"/>
                    <a:lumOff val="90000"/>
                  </a:schemeClr>
                </a:solidFill>
              </a:rPr>
              <a:t>The specific size of each type depends on the implementation; see &lt;</a:t>
            </a:r>
            <a:r>
              <a:rPr dirty="0" err="1">
                <a:solidFill>
                  <a:schemeClr val="bg1">
                    <a:lumMod val="10000"/>
                    <a:lumOff val="90000"/>
                  </a:schemeClr>
                </a:solidFill>
              </a:rPr>
              <a:t>limits.h</a:t>
            </a:r>
            <a:r>
              <a:rPr dirty="0">
                <a:solidFill>
                  <a:schemeClr val="bg1">
                    <a:lumMod val="10000"/>
                    <a:lumOff val="90000"/>
                  </a:schemeClr>
                </a:solidFill>
              </a:rPr>
              <a:t>&gt; for details. On Unix systems, &lt;</a:t>
            </a:r>
            <a:r>
              <a:rPr dirty="0" err="1">
                <a:solidFill>
                  <a:schemeClr val="bg1">
                    <a:lumMod val="10000"/>
                    <a:lumOff val="90000"/>
                  </a:schemeClr>
                </a:solidFill>
              </a:rPr>
              <a:t>limits.h</a:t>
            </a:r>
            <a:r>
              <a:rPr dirty="0">
                <a:solidFill>
                  <a:schemeClr val="bg1">
                    <a:lumMod val="10000"/>
                    <a:lumOff val="90000"/>
                  </a:schemeClr>
                </a:solidFill>
              </a:rPr>
              <a:t>&gt; is usually the file /</a:t>
            </a:r>
            <a:r>
              <a:rPr dirty="0" err="1">
                <a:solidFill>
                  <a:schemeClr val="bg1">
                    <a:lumMod val="10000"/>
                    <a:lumOff val="90000"/>
                  </a:schemeClr>
                </a:solidFill>
              </a:rPr>
              <a:t>usr</a:t>
            </a:r>
            <a:r>
              <a:rPr dirty="0">
                <a:solidFill>
                  <a:schemeClr val="bg1">
                    <a:lumMod val="10000"/>
                    <a:lumOff val="90000"/>
                  </a:schemeClr>
                </a:solidFill>
              </a:rPr>
              <a:t>/include/</a:t>
            </a:r>
            <a:r>
              <a:rPr dirty="0" err="1">
                <a:solidFill>
                  <a:schemeClr val="bg1">
                    <a:lumMod val="10000"/>
                    <a:lumOff val="90000"/>
                  </a:schemeClr>
                </a:solidFill>
              </a:rPr>
              <a:t>limits.h</a:t>
            </a:r>
            <a:r>
              <a:rPr dirty="0">
                <a:solidFill>
                  <a:schemeClr val="bg1">
                    <a:lumMod val="10000"/>
                    <a:lumOff val="90000"/>
                  </a:schemeClr>
                </a:solidFill>
              </a:rPr>
              <a:t>.</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C programming language"/>
          <p:cNvSpPr txBox="1">
            <a:spLocks noGrp="1"/>
          </p:cNvSpPr>
          <p:nvPr>
            <p:ph type="body" idx="21"/>
          </p:nvPr>
        </p:nvSpPr>
        <p:spPr>
          <a:prstGeom prst="rect">
            <a:avLst/>
          </a:prstGeom>
        </p:spPr>
        <p:txBody>
          <a:bodyPr/>
          <a:lstStyle/>
          <a:p>
            <a:r>
              <a:t>C programming language</a:t>
            </a:r>
          </a:p>
        </p:txBody>
      </p:sp>
      <p:sp>
        <p:nvSpPr>
          <p:cNvPr id="269" name="Derived Data Types…"/>
          <p:cNvSpPr txBox="1">
            <a:spLocks noGrp="1"/>
          </p:cNvSpPr>
          <p:nvPr>
            <p:ph type="body" idx="1"/>
          </p:nvPr>
        </p:nvSpPr>
        <p:spPr>
          <a:xfrm>
            <a:off x="762000" y="2565400"/>
            <a:ext cx="22860000" cy="8585200"/>
          </a:xfrm>
          <a:prstGeom prst="rect">
            <a:avLst/>
          </a:prstGeom>
        </p:spPr>
        <p:txBody>
          <a:bodyPr/>
          <a:lstStyle/>
          <a:p>
            <a:pPr marL="0" indent="0" defTabSz="792479">
              <a:spcBef>
                <a:spcPts val="3700"/>
              </a:spcBef>
              <a:buClrTx/>
              <a:buSzTx/>
              <a:buFontTx/>
              <a:buNone/>
              <a:defRPr sz="4608" b="1">
                <a:latin typeface="Avenir Next Regular"/>
                <a:ea typeface="Avenir Next Regular"/>
                <a:cs typeface="Avenir Next Regular"/>
                <a:sym typeface="Avenir Next Regular"/>
              </a:defRPr>
            </a:pPr>
            <a:r>
              <a:rPr dirty="0">
                <a:solidFill>
                  <a:schemeClr val="bg1">
                    <a:lumMod val="10000"/>
                    <a:lumOff val="90000"/>
                  </a:schemeClr>
                </a:solidFill>
              </a:rPr>
              <a:t>Derived Data Types</a:t>
            </a:r>
          </a:p>
          <a:p>
            <a:pPr marL="609600" indent="-609600" defTabSz="792479">
              <a:spcBef>
                <a:spcPts val="3700"/>
              </a:spcBef>
              <a:defRPr sz="4608"/>
            </a:pPr>
            <a:r>
              <a:rPr b="1" dirty="0">
                <a:solidFill>
                  <a:schemeClr val="bg1">
                    <a:lumMod val="10000"/>
                    <a:lumOff val="90000"/>
                  </a:schemeClr>
                </a:solidFill>
                <a:latin typeface="Avenir Next Regular"/>
                <a:ea typeface="Avenir Next Regular"/>
                <a:cs typeface="Avenir Next Regular"/>
                <a:sym typeface="Avenir Next Regular"/>
              </a:rPr>
              <a:t>arrays</a:t>
            </a:r>
            <a:r>
              <a:rPr dirty="0">
                <a:solidFill>
                  <a:schemeClr val="bg1">
                    <a:lumMod val="10000"/>
                    <a:lumOff val="90000"/>
                  </a:schemeClr>
                </a:solidFill>
              </a:rPr>
              <a:t> (array[10]) </a:t>
            </a:r>
          </a:p>
          <a:p>
            <a:pPr marL="609600" indent="-609600" defTabSz="792479">
              <a:spcBef>
                <a:spcPts val="3700"/>
              </a:spcBef>
              <a:defRPr sz="4608"/>
            </a:pPr>
            <a:r>
              <a:rPr b="1" dirty="0">
                <a:solidFill>
                  <a:schemeClr val="bg1">
                    <a:lumMod val="10000"/>
                    <a:lumOff val="90000"/>
                  </a:schemeClr>
                </a:solidFill>
                <a:latin typeface="Avenir Next Regular"/>
                <a:ea typeface="Avenir Next Regular"/>
                <a:cs typeface="Avenir Next Regular"/>
                <a:sym typeface="Avenir Next Regular"/>
              </a:rPr>
              <a:t>pointers</a:t>
            </a:r>
            <a:r>
              <a:rPr dirty="0">
                <a:solidFill>
                  <a:schemeClr val="bg1">
                    <a:lumMod val="10000"/>
                    <a:lumOff val="90000"/>
                  </a:schemeClr>
                </a:solidFill>
              </a:rPr>
              <a:t> (*pointer) </a:t>
            </a:r>
          </a:p>
          <a:p>
            <a:pPr marL="609600" indent="-609600" defTabSz="792479">
              <a:spcBef>
                <a:spcPts val="3700"/>
              </a:spcBef>
              <a:defRPr sz="4608"/>
            </a:pPr>
            <a:r>
              <a:rPr b="1" dirty="0">
                <a:solidFill>
                  <a:schemeClr val="bg1">
                    <a:lumMod val="10000"/>
                    <a:lumOff val="90000"/>
                  </a:schemeClr>
                </a:solidFill>
                <a:latin typeface="Avenir Next Regular"/>
                <a:ea typeface="Avenir Next Regular"/>
                <a:cs typeface="Avenir Next Regular"/>
                <a:sym typeface="Avenir Next Regular"/>
              </a:rPr>
              <a:t>functions</a:t>
            </a:r>
            <a:r>
              <a:rPr dirty="0">
                <a:solidFill>
                  <a:schemeClr val="bg1">
                    <a:lumMod val="10000"/>
                    <a:lumOff val="90000"/>
                  </a:schemeClr>
                </a:solidFill>
              </a:rPr>
              <a:t> (function()) </a:t>
            </a:r>
          </a:p>
          <a:p>
            <a:pPr marL="609600" indent="-609600" defTabSz="792479">
              <a:spcBef>
                <a:spcPts val="3700"/>
              </a:spcBef>
              <a:defRPr sz="4608"/>
            </a:pPr>
            <a:r>
              <a:rPr b="1" dirty="0">
                <a:solidFill>
                  <a:schemeClr val="bg1">
                    <a:lumMod val="10000"/>
                    <a:lumOff val="90000"/>
                  </a:schemeClr>
                </a:solidFill>
                <a:latin typeface="Avenir Next Regular"/>
                <a:ea typeface="Avenir Next Regular"/>
                <a:cs typeface="Avenir Next Regular"/>
                <a:sym typeface="Avenir Next Regular"/>
              </a:rPr>
              <a:t>structures</a:t>
            </a:r>
            <a:r>
              <a:rPr dirty="0">
                <a:solidFill>
                  <a:schemeClr val="bg1">
                    <a:lumMod val="10000"/>
                    <a:lumOff val="90000"/>
                  </a:schemeClr>
                </a:solidFill>
              </a:rPr>
              <a:t> (</a:t>
            </a:r>
            <a:r>
              <a:rPr dirty="0" err="1">
                <a:solidFill>
                  <a:schemeClr val="bg1">
                    <a:lumMod val="10000"/>
                    <a:lumOff val="90000"/>
                  </a:schemeClr>
                </a:solidFill>
              </a:rPr>
              <a:t>structure.member</a:t>
            </a:r>
            <a:r>
              <a:rPr dirty="0">
                <a:solidFill>
                  <a:schemeClr val="bg1">
                    <a:lumMod val="10000"/>
                    <a:lumOff val="90000"/>
                  </a:schemeClr>
                </a:solidFill>
              </a:rPr>
              <a:t>) </a:t>
            </a:r>
          </a:p>
          <a:p>
            <a:pPr marL="609600" indent="-609600" defTabSz="792479">
              <a:spcBef>
                <a:spcPts val="3700"/>
              </a:spcBef>
              <a:defRPr sz="4608"/>
            </a:pPr>
            <a:r>
              <a:rPr b="1" dirty="0">
                <a:solidFill>
                  <a:schemeClr val="bg1">
                    <a:lumMod val="10000"/>
                    <a:lumOff val="90000"/>
                  </a:schemeClr>
                </a:solidFill>
                <a:latin typeface="Avenir Next Regular"/>
                <a:ea typeface="Avenir Next Regular"/>
                <a:cs typeface="Avenir Next Regular"/>
                <a:sym typeface="Avenir Next Regular"/>
              </a:rPr>
              <a:t>enumerated</a:t>
            </a:r>
            <a:r>
              <a:rPr dirty="0">
                <a:solidFill>
                  <a:schemeClr val="bg1">
                    <a:lumMod val="10000"/>
                    <a:lumOff val="90000"/>
                  </a:schemeClr>
                </a:solidFill>
              </a:rPr>
              <a:t> (</a:t>
            </a:r>
            <a:r>
              <a:rPr dirty="0" err="1">
                <a:solidFill>
                  <a:schemeClr val="bg1">
                    <a:lumMod val="10000"/>
                    <a:lumOff val="90000"/>
                  </a:schemeClr>
                </a:solidFill>
              </a:rPr>
              <a:t>enumerated_variable</a:t>
            </a:r>
            <a:r>
              <a:rPr dirty="0">
                <a:solidFill>
                  <a:schemeClr val="bg1">
                    <a:lumMod val="10000"/>
                    <a:lumOff val="90000"/>
                  </a:schemeClr>
                </a:solidFill>
              </a:rPr>
              <a:t>) </a:t>
            </a:r>
          </a:p>
          <a:p>
            <a:pPr marL="609600" indent="-609600" defTabSz="792479">
              <a:spcBef>
                <a:spcPts val="3700"/>
              </a:spcBef>
              <a:defRPr sz="4608"/>
            </a:pPr>
            <a:r>
              <a:rPr b="1" dirty="0">
                <a:solidFill>
                  <a:schemeClr val="bg1">
                    <a:lumMod val="10000"/>
                    <a:lumOff val="90000"/>
                  </a:schemeClr>
                </a:solidFill>
                <a:latin typeface="Avenir Next Regular"/>
                <a:ea typeface="Avenir Next Regular"/>
                <a:cs typeface="Avenir Next Regular"/>
                <a:sym typeface="Avenir Next Regular"/>
              </a:rPr>
              <a:t>union</a:t>
            </a:r>
            <a:r>
              <a:rPr dirty="0">
                <a:solidFill>
                  <a:schemeClr val="bg1">
                    <a:lumMod val="10000"/>
                    <a:lumOff val="90000"/>
                  </a:schemeClr>
                </a:solidFill>
              </a:rPr>
              <a:t> (</a:t>
            </a:r>
            <a:r>
              <a:rPr dirty="0" err="1">
                <a:solidFill>
                  <a:schemeClr val="bg1">
                    <a:lumMod val="10000"/>
                    <a:lumOff val="90000"/>
                  </a:schemeClr>
                </a:solidFill>
              </a:rPr>
              <a:t>union_name.member</a:t>
            </a:r>
            <a:r>
              <a:rPr dirty="0">
                <a:solidFill>
                  <a:schemeClr val="bg1">
                    <a:lumMod val="10000"/>
                    <a:lumOff val="90000"/>
                  </a:schemeClr>
                </a:solidFill>
              </a:rPr>
              <a:t>)</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C programming language"/>
          <p:cNvSpPr txBox="1">
            <a:spLocks noGrp="1"/>
          </p:cNvSpPr>
          <p:nvPr>
            <p:ph type="body" idx="21"/>
          </p:nvPr>
        </p:nvSpPr>
        <p:spPr>
          <a:prstGeom prst="rect">
            <a:avLst/>
          </a:prstGeom>
        </p:spPr>
        <p:txBody>
          <a:bodyPr/>
          <a:lstStyle/>
          <a:p>
            <a:r>
              <a:t>C programming language</a:t>
            </a:r>
          </a:p>
        </p:txBody>
      </p:sp>
      <p:sp>
        <p:nvSpPr>
          <p:cNvPr id="272" name="All variables must be declared and defined; they can also be initialized and assigned a value.…"/>
          <p:cNvSpPr txBox="1">
            <a:spLocks noGrp="1"/>
          </p:cNvSpPr>
          <p:nvPr>
            <p:ph type="body" idx="1"/>
          </p:nvPr>
        </p:nvSpPr>
        <p:spPr>
          <a:xfrm>
            <a:off x="762000" y="2842889"/>
            <a:ext cx="22860000" cy="8585201"/>
          </a:xfrm>
          <a:prstGeom prst="rect">
            <a:avLst/>
          </a:prstGeom>
        </p:spPr>
        <p:txBody>
          <a:bodyPr/>
          <a:lstStyle/>
          <a:p>
            <a:r>
              <a:rPr dirty="0">
                <a:solidFill>
                  <a:schemeClr val="bg1">
                    <a:lumMod val="10000"/>
                    <a:lumOff val="90000"/>
                  </a:schemeClr>
                </a:solidFill>
              </a:rPr>
              <a:t>All variables must be declared and defined; they can also be initialized and assigned a value.</a:t>
            </a:r>
          </a:p>
          <a:p>
            <a:r>
              <a:rPr b="1" dirty="0">
                <a:solidFill>
                  <a:schemeClr val="bg1">
                    <a:lumMod val="10000"/>
                    <a:lumOff val="90000"/>
                  </a:schemeClr>
                </a:solidFill>
                <a:latin typeface="Avenir Next Regular"/>
                <a:ea typeface="Avenir Next Regular"/>
                <a:cs typeface="Avenir Next Regular"/>
                <a:sym typeface="Avenir Next Regular"/>
              </a:rPr>
              <a:t>declaration</a:t>
            </a:r>
            <a:r>
              <a:rPr dirty="0">
                <a:solidFill>
                  <a:schemeClr val="bg1">
                    <a:lumMod val="10000"/>
                    <a:lumOff val="90000"/>
                  </a:schemeClr>
                </a:solidFill>
              </a:rPr>
              <a:t>: specifies the type of the identifier </a:t>
            </a:r>
          </a:p>
          <a:p>
            <a:r>
              <a:rPr b="1" dirty="0">
                <a:solidFill>
                  <a:schemeClr val="bg1">
                    <a:lumMod val="10000"/>
                    <a:lumOff val="90000"/>
                  </a:schemeClr>
                </a:solidFill>
                <a:latin typeface="Avenir Next Regular"/>
                <a:ea typeface="Avenir Next Regular"/>
                <a:cs typeface="Avenir Next Regular"/>
                <a:sym typeface="Avenir Next Regular"/>
              </a:rPr>
              <a:t>definition</a:t>
            </a:r>
            <a:r>
              <a:rPr dirty="0">
                <a:solidFill>
                  <a:schemeClr val="bg1">
                    <a:lumMod val="10000"/>
                    <a:lumOff val="90000"/>
                  </a:schemeClr>
                </a:solidFill>
              </a:rPr>
              <a:t>: reserves storage space for the object </a:t>
            </a:r>
          </a:p>
          <a:p>
            <a:r>
              <a:rPr b="1" dirty="0">
                <a:solidFill>
                  <a:schemeClr val="bg1">
                    <a:lumMod val="10000"/>
                    <a:lumOff val="90000"/>
                  </a:schemeClr>
                </a:solidFill>
                <a:latin typeface="Avenir Next Regular"/>
                <a:ea typeface="Avenir Next Regular"/>
                <a:cs typeface="Avenir Next Regular"/>
                <a:sym typeface="Avenir Next Regular"/>
              </a:rPr>
              <a:t>initialization</a:t>
            </a:r>
            <a:r>
              <a:rPr dirty="0">
                <a:solidFill>
                  <a:schemeClr val="bg1">
                    <a:lumMod val="10000"/>
                    <a:lumOff val="90000"/>
                  </a:schemeClr>
                </a:solidFill>
              </a:rPr>
              <a:t>: gives an initial value to the object during definition </a:t>
            </a:r>
          </a:p>
          <a:p>
            <a:r>
              <a:rPr b="1" dirty="0">
                <a:solidFill>
                  <a:schemeClr val="bg1">
                    <a:lumMod val="10000"/>
                    <a:lumOff val="90000"/>
                  </a:schemeClr>
                </a:solidFill>
                <a:latin typeface="Avenir Next Regular"/>
                <a:ea typeface="Avenir Next Regular"/>
                <a:cs typeface="Avenir Next Regular"/>
                <a:sym typeface="Avenir Next Regular"/>
              </a:rPr>
              <a:t>assignment</a:t>
            </a:r>
            <a:r>
              <a:rPr dirty="0">
                <a:solidFill>
                  <a:schemeClr val="bg1">
                    <a:lumMod val="10000"/>
                    <a:lumOff val="90000"/>
                  </a:schemeClr>
                </a:solidFill>
              </a:rPr>
              <a:t>: gets a new value</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C programming language"/>
          <p:cNvSpPr txBox="1">
            <a:spLocks noGrp="1"/>
          </p:cNvSpPr>
          <p:nvPr>
            <p:ph type="body" idx="21"/>
          </p:nvPr>
        </p:nvSpPr>
        <p:spPr>
          <a:prstGeom prst="rect">
            <a:avLst/>
          </a:prstGeom>
        </p:spPr>
        <p:txBody>
          <a:bodyPr/>
          <a:lstStyle/>
          <a:p>
            <a:r>
              <a:t>C programming language</a:t>
            </a:r>
          </a:p>
        </p:txBody>
      </p:sp>
      <p:sp>
        <p:nvSpPr>
          <p:cNvPr id="275" name="/***  definition of constants  ***/…"/>
          <p:cNvSpPr txBox="1"/>
          <p:nvPr/>
        </p:nvSpPr>
        <p:spPr>
          <a:xfrm>
            <a:off x="1028970" y="2115773"/>
            <a:ext cx="22587915" cy="10874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376554">
              <a:spcBef>
                <a:spcPts val="0"/>
              </a:spcBef>
              <a:tabLst>
                <a:tab pos="368300" algn="l"/>
              </a:tabLst>
              <a:defRPr sz="3500" i="1">
                <a:solidFill>
                  <a:srgbClr val="23AD68"/>
                </a:solidFill>
                <a:latin typeface="Helvetica"/>
                <a:ea typeface="Helvetica"/>
                <a:cs typeface="Helvetica"/>
                <a:sym typeface="Helvetica"/>
              </a:defRPr>
            </a:pPr>
            <a:r>
              <a:rPr i="0" dirty="0">
                <a:solidFill>
                  <a:srgbClr val="23AD68">
                    <a:alpha val="45000"/>
                  </a:srgbClr>
                </a:solidFill>
                <a:latin typeface="Menlo Regular"/>
                <a:ea typeface="Menlo Regular"/>
                <a:cs typeface="Menlo Regular"/>
                <a:sym typeface="Menlo Regular"/>
              </a:rPr>
              <a:t>/**</a:t>
            </a:r>
            <a:r>
              <a:rPr i="0" dirty="0">
                <a:solidFill>
                  <a:srgbClr val="23AD68">
                    <a:alpha val="60000"/>
                  </a:srgbClr>
                </a:solidFill>
                <a:latin typeface="Menlo Regular"/>
                <a:ea typeface="Menlo Regular"/>
                <a:cs typeface="Menlo Regular"/>
                <a:sym typeface="Menlo Regular"/>
              </a:rPr>
              <a:t>*</a:t>
            </a:r>
            <a:r>
              <a:rPr i="0" dirty="0"/>
              <a:t>  </a:t>
            </a:r>
            <a:r>
              <a:rPr dirty="0"/>
              <a:t>definition of constants</a:t>
            </a:r>
            <a:r>
              <a:rPr i="0" dirty="0"/>
              <a:t>  </a:t>
            </a:r>
            <a:r>
              <a:rPr i="0" dirty="0">
                <a:solidFill>
                  <a:srgbClr val="23AD68">
                    <a:alpha val="60000"/>
                  </a:srgbClr>
                </a:solidFill>
                <a:latin typeface="Menlo Regular"/>
                <a:ea typeface="Menlo Regular"/>
                <a:cs typeface="Menlo Regular"/>
                <a:sym typeface="Menlo Regular"/>
              </a:rPr>
              <a:t>***</a:t>
            </a:r>
            <a:r>
              <a:rPr i="0" dirty="0"/>
              <a:t>/</a:t>
            </a:r>
            <a:endParaRPr i="0" dirty="0">
              <a:solidFill>
                <a:srgbClr val="E7E8EB"/>
              </a:solidFill>
              <a:latin typeface="Menlo Regular"/>
              <a:ea typeface="Menlo Regular"/>
              <a:cs typeface="Menlo Regular"/>
              <a:sym typeface="Menlo Regular"/>
            </a:endParaRPr>
          </a:p>
          <a:p>
            <a:pPr defTabSz="376554">
              <a:spcBef>
                <a:spcPts val="0"/>
              </a:spcBef>
              <a:tabLst>
                <a:tab pos="368300" algn="l"/>
              </a:tabLst>
              <a:defRPr sz="3500">
                <a:solidFill>
                  <a:srgbClr val="E7E8EB"/>
                </a:solidFill>
                <a:latin typeface="Menlo Regular"/>
                <a:ea typeface="Menlo Regular"/>
                <a:cs typeface="Menlo Regular"/>
                <a:sym typeface="Menlo Regular"/>
              </a:defRPr>
            </a:pPr>
            <a:r>
              <a:rPr dirty="0"/>
              <a:t>main()</a:t>
            </a:r>
          </a:p>
          <a:p>
            <a:pPr defTabSz="376554">
              <a:spcBef>
                <a:spcPts val="0"/>
              </a:spcBef>
              <a:tabLst>
                <a:tab pos="368300" algn="l"/>
              </a:tabLst>
              <a:defRPr sz="3500">
                <a:solidFill>
                  <a:srgbClr val="E7E8EB"/>
                </a:solidFill>
                <a:latin typeface="Menlo Regular"/>
                <a:ea typeface="Menlo Regular"/>
                <a:cs typeface="Menlo Regular"/>
                <a:sym typeface="Menlo Regular"/>
              </a:defRPr>
            </a:pPr>
            <a:r>
              <a:rPr dirty="0"/>
              <a:t>{</a:t>
            </a:r>
          </a:p>
          <a:p>
            <a:pPr defTabSz="376554">
              <a:spcBef>
                <a:spcPts val="0"/>
              </a:spcBef>
              <a:tabLst>
                <a:tab pos="368300" algn="l"/>
              </a:tabLst>
              <a:defRPr sz="3500">
                <a:solidFill>
                  <a:srgbClr val="E7E8EB"/>
                </a:solidFill>
                <a:latin typeface="Menlo Regular"/>
                <a:ea typeface="Menlo Regular"/>
                <a:cs typeface="Menlo Regular"/>
                <a:sym typeface="Menlo Regular"/>
              </a:defRPr>
            </a:pPr>
            <a:r>
              <a:rPr dirty="0"/>
              <a:t>  char c = </a:t>
            </a:r>
            <a:r>
              <a:rPr dirty="0">
                <a:solidFill>
                  <a:srgbClr val="DE3A3C"/>
                </a:solidFill>
              </a:rPr>
              <a:t>'x'</a:t>
            </a:r>
            <a:r>
              <a:rPr dirty="0"/>
              <a:t>;</a:t>
            </a:r>
          </a:p>
          <a:p>
            <a:pPr defTabSz="376554">
              <a:spcBef>
                <a:spcPts val="0"/>
              </a:spcBef>
              <a:tabLst>
                <a:tab pos="368300" algn="l"/>
              </a:tabLst>
              <a:defRPr sz="3500">
                <a:solidFill>
                  <a:srgbClr val="51C34F"/>
                </a:solidFill>
                <a:latin typeface="Menlo Regular"/>
                <a:ea typeface="Menlo Regular"/>
                <a:cs typeface="Menlo Regular"/>
                <a:sym typeface="Menlo Regular"/>
              </a:defRPr>
            </a:pPr>
            <a:r>
              <a:rPr dirty="0">
                <a:solidFill>
                  <a:srgbClr val="E7E8EB"/>
                </a:solidFill>
              </a:rPr>
              <a:t>  char c1 = </a:t>
            </a:r>
            <a:r>
              <a:rPr dirty="0">
                <a:solidFill>
                  <a:srgbClr val="DE3A3C"/>
                </a:solidFill>
              </a:rPr>
              <a:t>'0'</a:t>
            </a:r>
            <a:r>
              <a:rPr dirty="0">
                <a:solidFill>
                  <a:srgbClr val="E7E8EB"/>
                </a:solidFill>
              </a:rPr>
              <a:t>;    </a:t>
            </a:r>
            <a:r>
              <a:rPr dirty="0"/>
              <a:t>/* the character 'zero', with the integer value for ASCII(0) */</a:t>
            </a:r>
            <a:endParaRPr dirty="0">
              <a:solidFill>
                <a:srgbClr val="E7E8EB"/>
              </a:solidFill>
            </a:endParaRPr>
          </a:p>
          <a:p>
            <a:pPr defTabSz="376554">
              <a:spcBef>
                <a:spcPts val="0"/>
              </a:spcBef>
              <a:tabLst>
                <a:tab pos="368300" algn="l"/>
              </a:tabLst>
              <a:defRPr sz="3500">
                <a:solidFill>
                  <a:srgbClr val="51C34F"/>
                </a:solidFill>
                <a:latin typeface="Menlo Regular"/>
                <a:ea typeface="Menlo Regular"/>
                <a:cs typeface="Menlo Regular"/>
                <a:sym typeface="Menlo Regular"/>
              </a:defRPr>
            </a:pPr>
            <a:r>
              <a:rPr dirty="0">
                <a:solidFill>
                  <a:srgbClr val="E7E8EB"/>
                </a:solidFill>
              </a:rPr>
              <a:t>  char c2 = </a:t>
            </a:r>
            <a:r>
              <a:rPr dirty="0">
                <a:solidFill>
                  <a:srgbClr val="DE3A3C"/>
                </a:solidFill>
              </a:rPr>
              <a:t>'\0'</a:t>
            </a:r>
            <a:r>
              <a:rPr dirty="0">
                <a:solidFill>
                  <a:srgbClr val="E7E8EB"/>
                </a:solidFill>
              </a:rPr>
              <a:t>;   </a:t>
            </a:r>
            <a:r>
              <a:rPr dirty="0"/>
              <a:t>/* has the "integer" value zero */</a:t>
            </a:r>
            <a:endParaRPr dirty="0">
              <a:solidFill>
                <a:srgbClr val="E7E8EB"/>
              </a:solidFill>
            </a:endParaRPr>
          </a:p>
          <a:p>
            <a:pPr defTabSz="376554">
              <a:spcBef>
                <a:spcPts val="0"/>
              </a:spcBef>
              <a:tabLst>
                <a:tab pos="368300" algn="l"/>
              </a:tabLst>
              <a:defRPr sz="3500">
                <a:solidFill>
                  <a:srgbClr val="E7E8EB"/>
                </a:solidFill>
                <a:latin typeface="Menlo Regular"/>
                <a:ea typeface="Menlo Regular"/>
                <a:cs typeface="Menlo Regular"/>
                <a:sym typeface="Menlo Regular"/>
              </a:defRPr>
            </a:pPr>
            <a:endParaRPr dirty="0">
              <a:solidFill>
                <a:srgbClr val="E7E8EB"/>
              </a:solidFill>
            </a:endParaRPr>
          </a:p>
          <a:p>
            <a:pPr defTabSz="376554">
              <a:spcBef>
                <a:spcPts val="0"/>
              </a:spcBef>
              <a:tabLst>
                <a:tab pos="368300" algn="l"/>
              </a:tabLst>
              <a:defRPr sz="3500">
                <a:solidFill>
                  <a:srgbClr val="E7E8EB"/>
                </a:solidFill>
                <a:latin typeface="Menlo Regular"/>
                <a:ea typeface="Menlo Regular"/>
                <a:cs typeface="Menlo Regular"/>
                <a:sym typeface="Menlo Regular"/>
              </a:defRPr>
            </a:pPr>
            <a:r>
              <a:rPr dirty="0"/>
              <a:t>  int n = </a:t>
            </a:r>
            <a:r>
              <a:rPr dirty="0">
                <a:solidFill>
                  <a:srgbClr val="00AAA3"/>
                </a:solidFill>
              </a:rPr>
              <a:t>10</a:t>
            </a:r>
            <a:r>
              <a:rPr dirty="0"/>
              <a:t>;</a:t>
            </a:r>
          </a:p>
          <a:p>
            <a:pPr defTabSz="376554">
              <a:spcBef>
                <a:spcPts val="0"/>
              </a:spcBef>
              <a:tabLst>
                <a:tab pos="368300" algn="l"/>
              </a:tabLst>
              <a:defRPr sz="3500">
                <a:solidFill>
                  <a:srgbClr val="E7E8EB"/>
                </a:solidFill>
                <a:latin typeface="Menlo Regular"/>
                <a:ea typeface="Menlo Regular"/>
                <a:cs typeface="Menlo Regular"/>
                <a:sym typeface="Menlo Regular"/>
              </a:defRPr>
            </a:pPr>
            <a:r>
              <a:rPr dirty="0"/>
              <a:t>  int </a:t>
            </a:r>
            <a:r>
              <a:rPr dirty="0" err="1"/>
              <a:t>n_oct</a:t>
            </a:r>
            <a:r>
              <a:rPr dirty="0"/>
              <a:t> = </a:t>
            </a:r>
            <a:r>
              <a:rPr dirty="0">
                <a:solidFill>
                  <a:srgbClr val="00AAA3"/>
                </a:solidFill>
              </a:rPr>
              <a:t>065</a:t>
            </a:r>
            <a:r>
              <a:rPr dirty="0"/>
              <a:t>;  </a:t>
            </a:r>
            <a:r>
              <a:rPr dirty="0">
                <a:solidFill>
                  <a:srgbClr val="51C34F"/>
                </a:solidFill>
              </a:rPr>
              <a:t>/* octal */</a:t>
            </a:r>
          </a:p>
          <a:p>
            <a:pPr defTabSz="376554">
              <a:spcBef>
                <a:spcPts val="0"/>
              </a:spcBef>
              <a:tabLst>
                <a:tab pos="368300" algn="l"/>
              </a:tabLst>
              <a:defRPr sz="3500">
                <a:solidFill>
                  <a:srgbClr val="51C34F"/>
                </a:solidFill>
                <a:latin typeface="Menlo Regular"/>
                <a:ea typeface="Menlo Regular"/>
                <a:cs typeface="Menlo Regular"/>
                <a:sym typeface="Menlo Regular"/>
              </a:defRPr>
            </a:pPr>
            <a:r>
              <a:rPr dirty="0">
                <a:solidFill>
                  <a:srgbClr val="E7E8EB"/>
                </a:solidFill>
              </a:rPr>
              <a:t>  int </a:t>
            </a:r>
            <a:r>
              <a:rPr dirty="0" err="1">
                <a:solidFill>
                  <a:srgbClr val="E7E8EB"/>
                </a:solidFill>
              </a:rPr>
              <a:t>n_hex</a:t>
            </a:r>
            <a:r>
              <a:rPr dirty="0">
                <a:solidFill>
                  <a:srgbClr val="E7E8EB"/>
                </a:solidFill>
              </a:rPr>
              <a:t> = </a:t>
            </a:r>
            <a:r>
              <a:rPr dirty="0">
                <a:solidFill>
                  <a:srgbClr val="00AAA3"/>
                </a:solidFill>
              </a:rPr>
              <a:t>0x3d</a:t>
            </a:r>
            <a:r>
              <a:rPr dirty="0">
                <a:solidFill>
                  <a:srgbClr val="E7E8EB"/>
                </a:solidFill>
              </a:rPr>
              <a:t>; </a:t>
            </a:r>
            <a:r>
              <a:rPr dirty="0"/>
              <a:t>/* hexadecimal */</a:t>
            </a:r>
            <a:endParaRPr dirty="0">
              <a:solidFill>
                <a:srgbClr val="E7E8EB"/>
              </a:solidFill>
            </a:endParaRPr>
          </a:p>
          <a:p>
            <a:pPr defTabSz="376554">
              <a:spcBef>
                <a:spcPts val="0"/>
              </a:spcBef>
              <a:tabLst>
                <a:tab pos="368300" algn="l"/>
              </a:tabLst>
              <a:defRPr sz="3500">
                <a:solidFill>
                  <a:srgbClr val="E7E8EB"/>
                </a:solidFill>
                <a:latin typeface="Menlo Regular"/>
                <a:ea typeface="Menlo Regular"/>
                <a:cs typeface="Menlo Regular"/>
                <a:sym typeface="Menlo Regular"/>
              </a:defRPr>
            </a:pPr>
            <a:endParaRPr dirty="0">
              <a:solidFill>
                <a:srgbClr val="E7E8EB"/>
              </a:solidFill>
            </a:endParaRPr>
          </a:p>
          <a:p>
            <a:pPr defTabSz="376554">
              <a:spcBef>
                <a:spcPts val="0"/>
              </a:spcBef>
              <a:tabLst>
                <a:tab pos="368300" algn="l"/>
              </a:tabLst>
              <a:defRPr sz="3500">
                <a:solidFill>
                  <a:srgbClr val="E7E8EB"/>
                </a:solidFill>
                <a:latin typeface="Menlo Regular"/>
                <a:ea typeface="Menlo Regular"/>
                <a:cs typeface="Menlo Regular"/>
                <a:sym typeface="Menlo Regular"/>
              </a:defRPr>
            </a:pPr>
            <a:r>
              <a:rPr dirty="0"/>
              <a:t>  long m = 10L;</a:t>
            </a:r>
          </a:p>
          <a:p>
            <a:pPr defTabSz="376554">
              <a:spcBef>
                <a:spcPts val="0"/>
              </a:spcBef>
              <a:tabLst>
                <a:tab pos="368300" algn="l"/>
              </a:tabLst>
              <a:defRPr sz="3500">
                <a:solidFill>
                  <a:srgbClr val="E7E8EB"/>
                </a:solidFill>
                <a:latin typeface="Menlo Regular"/>
                <a:ea typeface="Menlo Regular"/>
                <a:cs typeface="Menlo Regular"/>
                <a:sym typeface="Menlo Regular"/>
              </a:defRPr>
            </a:pPr>
            <a:r>
              <a:rPr dirty="0"/>
              <a:t>  unsigned int k = 304U;</a:t>
            </a:r>
          </a:p>
          <a:p>
            <a:pPr defTabSz="376554">
              <a:spcBef>
                <a:spcPts val="0"/>
              </a:spcBef>
              <a:tabLst>
                <a:tab pos="368300" algn="l"/>
              </a:tabLst>
              <a:defRPr sz="3500">
                <a:solidFill>
                  <a:srgbClr val="E7E8EB"/>
                </a:solidFill>
                <a:latin typeface="Menlo Regular"/>
                <a:ea typeface="Menlo Regular"/>
                <a:cs typeface="Menlo Regular"/>
                <a:sym typeface="Menlo Regular"/>
              </a:defRPr>
            </a:pPr>
            <a:r>
              <a:rPr dirty="0"/>
              <a:t>  unsigned long l = 3040UL;</a:t>
            </a:r>
          </a:p>
          <a:p>
            <a:pPr defTabSz="376554">
              <a:spcBef>
                <a:spcPts val="0"/>
              </a:spcBef>
              <a:tabLst>
                <a:tab pos="368300" algn="l"/>
              </a:tabLst>
              <a:defRPr sz="3500">
                <a:solidFill>
                  <a:srgbClr val="E7E8EB"/>
                </a:solidFill>
                <a:latin typeface="Menlo Regular"/>
                <a:ea typeface="Menlo Regular"/>
                <a:cs typeface="Menlo Regular"/>
                <a:sym typeface="Menlo Regular"/>
              </a:defRPr>
            </a:pPr>
            <a:endParaRPr dirty="0"/>
          </a:p>
          <a:p>
            <a:pPr defTabSz="376554">
              <a:spcBef>
                <a:spcPts val="0"/>
              </a:spcBef>
              <a:tabLst>
                <a:tab pos="368300" algn="l"/>
              </a:tabLst>
              <a:defRPr sz="3500">
                <a:solidFill>
                  <a:srgbClr val="E7E8EB"/>
                </a:solidFill>
                <a:latin typeface="Menlo Regular"/>
                <a:ea typeface="Menlo Regular"/>
                <a:cs typeface="Menlo Regular"/>
                <a:sym typeface="Menlo Regular"/>
              </a:defRPr>
            </a:pPr>
            <a:r>
              <a:rPr dirty="0"/>
              <a:t>  float x1 = </a:t>
            </a:r>
            <a:r>
              <a:rPr dirty="0">
                <a:solidFill>
                  <a:srgbClr val="00AAA3"/>
                </a:solidFill>
              </a:rPr>
              <a:t>143.0</a:t>
            </a:r>
            <a:r>
              <a:rPr dirty="0"/>
              <a:t>;</a:t>
            </a:r>
          </a:p>
          <a:p>
            <a:pPr defTabSz="376554">
              <a:spcBef>
                <a:spcPts val="0"/>
              </a:spcBef>
              <a:tabLst>
                <a:tab pos="368300" algn="l"/>
              </a:tabLst>
              <a:defRPr sz="3500">
                <a:solidFill>
                  <a:srgbClr val="E7E8EB"/>
                </a:solidFill>
                <a:latin typeface="Menlo Regular"/>
                <a:ea typeface="Menlo Regular"/>
                <a:cs typeface="Menlo Regular"/>
                <a:sym typeface="Menlo Regular"/>
              </a:defRPr>
            </a:pPr>
            <a:r>
              <a:rPr dirty="0"/>
              <a:t>  float x2 = </a:t>
            </a:r>
            <a:r>
              <a:rPr dirty="0">
                <a:solidFill>
                  <a:srgbClr val="00AAA3"/>
                </a:solidFill>
              </a:rPr>
              <a:t>24.6e-3</a:t>
            </a:r>
            <a:r>
              <a:rPr dirty="0"/>
              <a:t>;</a:t>
            </a:r>
          </a:p>
          <a:p>
            <a:pPr defTabSz="376554">
              <a:spcBef>
                <a:spcPts val="0"/>
              </a:spcBef>
              <a:tabLst>
                <a:tab pos="368300" algn="l"/>
              </a:tabLst>
              <a:defRPr sz="3500">
                <a:solidFill>
                  <a:srgbClr val="E7E8EB"/>
                </a:solidFill>
                <a:latin typeface="Menlo Regular"/>
                <a:ea typeface="Menlo Regular"/>
                <a:cs typeface="Menlo Regular"/>
                <a:sym typeface="Menlo Regular"/>
              </a:defRPr>
            </a:pPr>
            <a:r>
              <a:rPr dirty="0"/>
              <a:t>  double y = </a:t>
            </a:r>
            <a:r>
              <a:rPr dirty="0">
                <a:solidFill>
                  <a:srgbClr val="00AAA3"/>
                </a:solidFill>
              </a:rPr>
              <a:t>34.1</a:t>
            </a:r>
            <a:r>
              <a:rPr dirty="0"/>
              <a:t>L;</a:t>
            </a:r>
            <a:endParaRPr lang="en-US" dirty="0"/>
          </a:p>
          <a:p>
            <a:pPr defTabSz="376554">
              <a:spcBef>
                <a:spcPts val="0"/>
              </a:spcBef>
              <a:tabLst>
                <a:tab pos="368300" algn="l"/>
              </a:tabLst>
              <a:defRPr sz="3500">
                <a:solidFill>
                  <a:srgbClr val="E7E8EB"/>
                </a:solidFill>
                <a:latin typeface="Menlo Regular"/>
                <a:ea typeface="Menlo Regular"/>
                <a:cs typeface="Menlo Regular"/>
                <a:sym typeface="Menlo Regular"/>
              </a:defRPr>
            </a:pPr>
            <a:r>
              <a:rPr lang="en-PH" dirty="0"/>
              <a:t>}</a:t>
            </a:r>
            <a:endParaRPr dirty="0"/>
          </a:p>
          <a:p>
            <a:pPr defTabSz="376554">
              <a:spcBef>
                <a:spcPts val="0"/>
              </a:spcBef>
              <a:tabLst>
                <a:tab pos="368300" algn="l"/>
              </a:tabLst>
              <a:defRPr sz="3500">
                <a:solidFill>
                  <a:srgbClr val="E7E8EB"/>
                </a:solidFill>
                <a:latin typeface="Menlo Regular"/>
                <a:ea typeface="Menlo Regular"/>
                <a:cs typeface="Menlo Regular"/>
                <a:sym typeface="Menlo Regular"/>
              </a:defRPr>
            </a:pPr>
            <a:endParaRPr dirty="0"/>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C programming language"/>
          <p:cNvSpPr txBox="1">
            <a:spLocks noGrp="1"/>
          </p:cNvSpPr>
          <p:nvPr>
            <p:ph type="body" idx="21"/>
          </p:nvPr>
        </p:nvSpPr>
        <p:spPr>
          <a:prstGeom prst="rect">
            <a:avLst/>
          </a:prstGeom>
        </p:spPr>
        <p:txBody>
          <a:bodyPr/>
          <a:lstStyle/>
          <a:p>
            <a:r>
              <a:t>C programming language</a:t>
            </a:r>
          </a:p>
        </p:txBody>
      </p:sp>
      <p:sp>
        <p:nvSpPr>
          <p:cNvPr id="278" name="Input / output"/>
          <p:cNvSpPr txBox="1">
            <a:spLocks noGrp="1"/>
          </p:cNvSpPr>
          <p:nvPr>
            <p:ph type="title"/>
          </p:nvPr>
        </p:nvSpPr>
        <p:spPr>
          <a:prstGeom prst="rect">
            <a:avLst/>
          </a:prstGeom>
        </p:spPr>
        <p:txBody>
          <a:bodyPr/>
          <a:lstStyle>
            <a:lvl1pPr defTabSz="685165">
              <a:spcBef>
                <a:spcPts val="3200"/>
              </a:spcBef>
              <a:defRPr sz="7221"/>
            </a:lvl1pPr>
          </a:lstStyle>
          <a:p>
            <a:r>
              <a:t>Input / output</a:t>
            </a:r>
          </a:p>
        </p:txBody>
      </p:sp>
      <p:sp>
        <p:nvSpPr>
          <p:cNvPr id="279" name="Basic input/output is obtained using the standard library. The syntax is given below."/>
          <p:cNvSpPr txBox="1">
            <a:spLocks noGrp="1"/>
          </p:cNvSpPr>
          <p:nvPr>
            <p:ph type="body" idx="1"/>
          </p:nvPr>
        </p:nvSpPr>
        <p:spPr>
          <a:prstGeom prst="rect">
            <a:avLst/>
          </a:prstGeom>
        </p:spPr>
        <p:txBody>
          <a:bodyPr/>
          <a:lstStyle/>
          <a:p>
            <a:r>
              <a:t>Basic input/output is obtained using the standard library. The syntax is given below.</a:t>
            </a:r>
          </a:p>
        </p:txBody>
      </p:sp>
      <p:sp>
        <p:nvSpPr>
          <p:cNvPr id="280" name="printf(&quot;control string&quot;,  variable1,  variable2, ...);…"/>
          <p:cNvSpPr txBox="1"/>
          <p:nvPr/>
        </p:nvSpPr>
        <p:spPr>
          <a:xfrm>
            <a:off x="1117555" y="6667499"/>
            <a:ext cx="21602695" cy="3022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376554">
              <a:spcBef>
                <a:spcPts val="0"/>
              </a:spcBef>
              <a:tabLst>
                <a:tab pos="368300" algn="l"/>
              </a:tabLst>
              <a:defRPr sz="4000">
                <a:solidFill>
                  <a:srgbClr val="E7E8EB"/>
                </a:solidFill>
                <a:latin typeface="Menlo Regular"/>
                <a:ea typeface="Menlo Regular"/>
                <a:cs typeface="Menlo Regular"/>
                <a:sym typeface="Menlo Regular"/>
              </a:defRPr>
            </a:pPr>
            <a:endParaRPr/>
          </a:p>
          <a:p>
            <a:pPr defTabSz="376554">
              <a:spcBef>
                <a:spcPts val="0"/>
              </a:spcBef>
              <a:tabLst>
                <a:tab pos="368300" algn="l"/>
              </a:tabLst>
              <a:defRPr sz="4000">
                <a:solidFill>
                  <a:srgbClr val="E7E8EB"/>
                </a:solidFill>
                <a:latin typeface="Menlo Regular"/>
                <a:ea typeface="Menlo Regular"/>
                <a:cs typeface="Menlo Regular"/>
                <a:sym typeface="Menlo Regular"/>
              </a:defRPr>
            </a:pPr>
            <a:r>
              <a:rPr>
                <a:solidFill>
                  <a:srgbClr val="4EB0CC"/>
                </a:solidFill>
              </a:rPr>
              <a:t>printf</a:t>
            </a:r>
            <a:r>
              <a:t>(</a:t>
            </a:r>
            <a:r>
              <a:rPr>
                <a:solidFill>
                  <a:srgbClr val="DE3A3C"/>
                </a:solidFill>
              </a:rPr>
              <a:t>"control string"</a:t>
            </a:r>
            <a:r>
              <a:t>,  variable1,  variable2, ...);</a:t>
            </a:r>
          </a:p>
          <a:p>
            <a:pPr defTabSz="376554">
              <a:spcBef>
                <a:spcPts val="0"/>
              </a:spcBef>
              <a:tabLst>
                <a:tab pos="368300" algn="l"/>
              </a:tabLst>
              <a:defRPr sz="4000">
                <a:solidFill>
                  <a:srgbClr val="E7E8EB"/>
                </a:solidFill>
                <a:latin typeface="Menlo Regular"/>
                <a:ea typeface="Menlo Regular"/>
                <a:cs typeface="Menlo Regular"/>
                <a:sym typeface="Menlo Regular"/>
              </a:defRPr>
            </a:pPr>
            <a:endParaRPr/>
          </a:p>
          <a:p>
            <a:pPr defTabSz="376554">
              <a:spcBef>
                <a:spcPts val="0"/>
              </a:spcBef>
              <a:tabLst>
                <a:tab pos="368300" algn="l"/>
              </a:tabLst>
              <a:defRPr sz="4000">
                <a:solidFill>
                  <a:srgbClr val="E7E8EB"/>
                </a:solidFill>
                <a:latin typeface="Menlo Regular"/>
                <a:ea typeface="Menlo Regular"/>
                <a:cs typeface="Menlo Regular"/>
                <a:sym typeface="Menlo Regular"/>
              </a:defRPr>
            </a:pPr>
            <a:r>
              <a:rPr>
                <a:solidFill>
                  <a:srgbClr val="4EB0CC"/>
                </a:solidFill>
              </a:rPr>
              <a:t>scanf</a:t>
            </a:r>
            <a:r>
              <a:t>(</a:t>
            </a:r>
            <a:r>
              <a:rPr>
                <a:solidFill>
                  <a:srgbClr val="DE3A3C"/>
                </a:solidFill>
              </a:rPr>
              <a:t>"control string"</a:t>
            </a:r>
            <a:r>
              <a:t>, &amp;pointer1, &amp;pointer2, ...);</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C programming language"/>
          <p:cNvSpPr txBox="1">
            <a:spLocks noGrp="1"/>
          </p:cNvSpPr>
          <p:nvPr>
            <p:ph type="body" idx="21"/>
          </p:nvPr>
        </p:nvSpPr>
        <p:spPr>
          <a:prstGeom prst="rect">
            <a:avLst/>
          </a:prstGeom>
        </p:spPr>
        <p:txBody>
          <a:bodyPr/>
          <a:lstStyle/>
          <a:p>
            <a:r>
              <a:t>C programming language</a:t>
            </a:r>
          </a:p>
        </p:txBody>
      </p:sp>
      <p:sp>
        <p:nvSpPr>
          <p:cNvPr id="283" name="The control string has place holders for the variables being used.…"/>
          <p:cNvSpPr txBox="1">
            <a:spLocks noGrp="1"/>
          </p:cNvSpPr>
          <p:nvPr>
            <p:ph type="body" idx="1"/>
          </p:nvPr>
        </p:nvSpPr>
        <p:spPr>
          <a:xfrm>
            <a:off x="762000" y="1899460"/>
            <a:ext cx="22860000" cy="8585201"/>
          </a:xfrm>
          <a:prstGeom prst="rect">
            <a:avLst/>
          </a:prstGeom>
        </p:spPr>
        <p:txBody>
          <a:bodyPr/>
          <a:lstStyle/>
          <a:p>
            <a:pPr>
              <a:defRPr sz="4400"/>
            </a:pPr>
            <a:r>
              <a:rPr dirty="0">
                <a:solidFill>
                  <a:schemeClr val="bg1">
                    <a:lumMod val="10000"/>
                    <a:lumOff val="90000"/>
                  </a:schemeClr>
                </a:solidFill>
              </a:rPr>
              <a:t>The control string has place holders for the variables being used. </a:t>
            </a:r>
          </a:p>
          <a:p>
            <a:pPr>
              <a:defRPr sz="4400"/>
            </a:pPr>
            <a:r>
              <a:rPr dirty="0">
                <a:solidFill>
                  <a:schemeClr val="bg1">
                    <a:lumMod val="10000"/>
                    <a:lumOff val="90000"/>
                  </a:schemeClr>
                </a:solidFill>
              </a:rPr>
              <a:t>There can also be characters in the control string. </a:t>
            </a:r>
          </a:p>
          <a:p>
            <a:pPr>
              <a:defRPr sz="4400"/>
            </a:pPr>
            <a:r>
              <a:rPr dirty="0">
                <a:solidFill>
                  <a:schemeClr val="bg1">
                    <a:lumMod val="10000"/>
                    <a:lumOff val="90000"/>
                  </a:schemeClr>
                </a:solidFill>
              </a:rPr>
              <a:t>For </a:t>
            </a:r>
            <a:r>
              <a:rPr b="1" dirty="0" err="1">
                <a:solidFill>
                  <a:schemeClr val="bg1">
                    <a:lumMod val="10000"/>
                    <a:lumOff val="90000"/>
                  </a:schemeClr>
                </a:solidFill>
                <a:latin typeface="Avenir Next Regular"/>
                <a:ea typeface="Avenir Next Regular"/>
                <a:cs typeface="Avenir Next Regular"/>
                <a:sym typeface="Avenir Next Regular"/>
              </a:rPr>
              <a:t>scanf</a:t>
            </a:r>
            <a:r>
              <a:rPr b="1" dirty="0">
                <a:solidFill>
                  <a:schemeClr val="bg1">
                    <a:lumMod val="10000"/>
                    <a:lumOff val="90000"/>
                  </a:schemeClr>
                </a:solidFill>
                <a:latin typeface="Avenir Next Regular"/>
                <a:ea typeface="Avenir Next Regular"/>
                <a:cs typeface="Avenir Next Regular"/>
                <a:sym typeface="Avenir Next Regular"/>
              </a:rPr>
              <a:t>()</a:t>
            </a:r>
            <a:r>
              <a:rPr dirty="0">
                <a:solidFill>
                  <a:schemeClr val="bg1">
                    <a:lumMod val="10000"/>
                    <a:lumOff val="90000"/>
                  </a:schemeClr>
                </a:solidFill>
              </a:rPr>
              <a:t>, the pointers to the variables being </a:t>
            </a:r>
            <a:r>
              <a:rPr dirty="0" err="1">
                <a:solidFill>
                  <a:schemeClr val="bg1">
                    <a:lumMod val="10000"/>
                    <a:lumOff val="90000"/>
                  </a:schemeClr>
                </a:solidFill>
              </a:rPr>
              <a:t>inputed</a:t>
            </a:r>
            <a:r>
              <a:rPr dirty="0">
                <a:solidFill>
                  <a:schemeClr val="bg1">
                    <a:lumMod val="10000"/>
                    <a:lumOff val="90000"/>
                  </a:schemeClr>
                </a:solidFill>
              </a:rPr>
              <a:t> must be used.</a:t>
            </a:r>
          </a:p>
        </p:txBody>
      </p:sp>
      <p:sp>
        <p:nvSpPr>
          <p:cNvPr id="284" name="/**  using printf() and scanf()  **/…"/>
          <p:cNvSpPr txBox="1"/>
          <p:nvPr/>
        </p:nvSpPr>
        <p:spPr>
          <a:xfrm>
            <a:off x="1426316" y="5722754"/>
            <a:ext cx="23032660" cy="78317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376554">
              <a:spcBef>
                <a:spcPts val="0"/>
              </a:spcBef>
              <a:tabLst>
                <a:tab pos="368300" algn="l"/>
              </a:tabLst>
              <a:defRPr sz="2300">
                <a:solidFill>
                  <a:srgbClr val="23AD68"/>
                </a:solidFill>
                <a:latin typeface="Helvetica"/>
                <a:ea typeface="Helvetica"/>
                <a:cs typeface="Helvetica"/>
                <a:sym typeface="Helvetica"/>
              </a:defRPr>
            </a:pPr>
            <a:r>
              <a:rPr dirty="0">
                <a:solidFill>
                  <a:srgbClr val="23AD68">
                    <a:alpha val="45000"/>
                  </a:srgbClr>
                </a:solidFill>
                <a:latin typeface="Menlo Regular"/>
                <a:ea typeface="Menlo Regular"/>
                <a:cs typeface="Menlo Regular"/>
                <a:sym typeface="Menlo Regular"/>
              </a:rPr>
              <a:t>/**</a:t>
            </a:r>
            <a:r>
              <a:rPr dirty="0">
                <a:solidFill>
                  <a:srgbClr val="E7E8EB"/>
                </a:solidFill>
                <a:latin typeface="Menlo Regular"/>
                <a:ea typeface="Menlo Regular"/>
                <a:cs typeface="Menlo Regular"/>
                <a:sym typeface="Menlo Regular"/>
              </a:rPr>
              <a:t>  </a:t>
            </a:r>
            <a:r>
              <a:rPr dirty="0"/>
              <a:t>using </a:t>
            </a:r>
            <a:r>
              <a:rPr dirty="0" err="1"/>
              <a:t>printf</a:t>
            </a:r>
            <a:r>
              <a:rPr dirty="0"/>
              <a:t>() and </a:t>
            </a:r>
            <a:r>
              <a:rPr dirty="0" err="1"/>
              <a:t>scanf</a:t>
            </a:r>
            <a:r>
              <a:rPr dirty="0"/>
              <a:t>()  **/</a:t>
            </a:r>
            <a:endParaRPr dirty="0">
              <a:solidFill>
                <a:srgbClr val="E7E8EB"/>
              </a:solidFill>
              <a:latin typeface="Menlo Regular"/>
              <a:ea typeface="Menlo Regular"/>
              <a:cs typeface="Menlo Regular"/>
              <a:sym typeface="Menlo Regular"/>
            </a:endParaRPr>
          </a:p>
          <a:p>
            <a:pPr defTabSz="376554">
              <a:spcBef>
                <a:spcPts val="0"/>
              </a:spcBef>
              <a:tabLst>
                <a:tab pos="368300" algn="l"/>
              </a:tabLst>
              <a:defRPr sz="2300">
                <a:solidFill>
                  <a:srgbClr val="4EB0CC"/>
                </a:solidFill>
                <a:latin typeface="Menlo Regular"/>
                <a:ea typeface="Menlo Regular"/>
                <a:cs typeface="Menlo Regular"/>
                <a:sym typeface="Menlo Regular"/>
              </a:defRPr>
            </a:pPr>
            <a:r>
              <a:rPr dirty="0"/>
              <a:t>main</a:t>
            </a:r>
            <a:r>
              <a:rPr dirty="0">
                <a:solidFill>
                  <a:srgbClr val="E7E8EB"/>
                </a:solidFill>
              </a:rPr>
              <a:t>()</a:t>
            </a:r>
          </a:p>
          <a:p>
            <a:pPr defTabSz="376554">
              <a:spcBef>
                <a:spcPts val="0"/>
              </a:spcBef>
              <a:tabLst>
                <a:tab pos="368300" algn="l"/>
              </a:tabLst>
              <a:defRPr sz="2300">
                <a:solidFill>
                  <a:srgbClr val="E7E8EB"/>
                </a:solidFill>
                <a:latin typeface="Menlo Regular"/>
                <a:ea typeface="Menlo Regular"/>
                <a:cs typeface="Menlo Regular"/>
                <a:sym typeface="Menlo Regular"/>
              </a:defRPr>
            </a:pPr>
            <a:r>
              <a:rPr dirty="0"/>
              <a:t>{</a:t>
            </a:r>
          </a:p>
          <a:p>
            <a:pPr defTabSz="376554">
              <a:spcBef>
                <a:spcPts val="0"/>
              </a:spcBef>
              <a:tabLst>
                <a:tab pos="368300" algn="l"/>
              </a:tabLst>
              <a:defRPr sz="2300">
                <a:solidFill>
                  <a:srgbClr val="E12DA0"/>
                </a:solidFill>
                <a:latin typeface="Menlo Regular"/>
                <a:ea typeface="Menlo Regular"/>
                <a:cs typeface="Menlo Regular"/>
                <a:sym typeface="Menlo Regular"/>
              </a:defRPr>
            </a:pPr>
            <a:r>
              <a:rPr dirty="0">
                <a:solidFill>
                  <a:srgbClr val="E7E8EB"/>
                </a:solidFill>
              </a:rPr>
              <a:t>  </a:t>
            </a:r>
            <a:r>
              <a:rPr dirty="0"/>
              <a:t>int</a:t>
            </a:r>
            <a:r>
              <a:rPr dirty="0">
                <a:solidFill>
                  <a:srgbClr val="E7E8EB"/>
                </a:solidFill>
              </a:rPr>
              <a:t> x=</a:t>
            </a:r>
            <a:r>
              <a:rPr dirty="0">
                <a:solidFill>
                  <a:srgbClr val="00AAA3"/>
                </a:solidFill>
              </a:rPr>
              <a:t>10</a:t>
            </a:r>
            <a:r>
              <a:rPr dirty="0">
                <a:solidFill>
                  <a:srgbClr val="E7E8EB"/>
                </a:solidFill>
              </a:rPr>
              <a:t>;</a:t>
            </a:r>
          </a:p>
          <a:p>
            <a:pPr defTabSz="376554">
              <a:spcBef>
                <a:spcPts val="0"/>
              </a:spcBef>
              <a:tabLst>
                <a:tab pos="368300" algn="l"/>
              </a:tabLst>
              <a:defRPr sz="2300">
                <a:solidFill>
                  <a:srgbClr val="E12DA0"/>
                </a:solidFill>
                <a:latin typeface="Menlo Regular"/>
                <a:ea typeface="Menlo Regular"/>
                <a:cs typeface="Menlo Regular"/>
                <a:sym typeface="Menlo Regular"/>
              </a:defRPr>
            </a:pPr>
            <a:r>
              <a:rPr dirty="0">
                <a:solidFill>
                  <a:srgbClr val="E7E8EB"/>
                </a:solidFill>
              </a:rPr>
              <a:t>  </a:t>
            </a:r>
            <a:r>
              <a:rPr dirty="0"/>
              <a:t>float</a:t>
            </a:r>
            <a:r>
              <a:rPr dirty="0">
                <a:solidFill>
                  <a:srgbClr val="E7E8EB"/>
                </a:solidFill>
              </a:rPr>
              <a:t> y;</a:t>
            </a:r>
          </a:p>
          <a:p>
            <a:pPr defTabSz="376554">
              <a:spcBef>
                <a:spcPts val="0"/>
              </a:spcBef>
              <a:tabLst>
                <a:tab pos="368300" algn="l"/>
              </a:tabLst>
              <a:defRPr sz="2300">
                <a:solidFill>
                  <a:srgbClr val="E7E8EB"/>
                </a:solidFill>
                <a:latin typeface="Menlo Regular"/>
                <a:ea typeface="Menlo Regular"/>
                <a:cs typeface="Menlo Regular"/>
                <a:sym typeface="Menlo Regular"/>
              </a:defRPr>
            </a:pPr>
            <a:endParaRPr dirty="0">
              <a:solidFill>
                <a:srgbClr val="E7E8EB"/>
              </a:solidFill>
            </a:endParaRPr>
          </a:p>
          <a:p>
            <a:pPr defTabSz="376554">
              <a:spcBef>
                <a:spcPts val="0"/>
              </a:spcBef>
              <a:tabLst>
                <a:tab pos="368300" algn="l"/>
              </a:tabLst>
              <a:defRPr sz="2300">
                <a:solidFill>
                  <a:srgbClr val="DE3A3C"/>
                </a:solidFill>
                <a:latin typeface="Menlo Regular"/>
                <a:ea typeface="Menlo Regular"/>
                <a:cs typeface="Menlo Regular"/>
                <a:sym typeface="Menlo Regular"/>
              </a:defRPr>
            </a:pPr>
            <a:r>
              <a:rPr dirty="0">
                <a:solidFill>
                  <a:srgbClr val="E7E8EB"/>
                </a:solidFill>
              </a:rPr>
              <a:t>  </a:t>
            </a:r>
            <a:r>
              <a:rPr dirty="0" err="1">
                <a:solidFill>
                  <a:srgbClr val="29A09F"/>
                </a:solidFill>
              </a:rPr>
              <a:t>printf</a:t>
            </a:r>
            <a:r>
              <a:rPr dirty="0">
                <a:solidFill>
                  <a:srgbClr val="E7E8EB"/>
                </a:solidFill>
              </a:rPr>
              <a:t>(</a:t>
            </a:r>
            <a:r>
              <a:rPr dirty="0"/>
              <a:t>"(1)  %d\n"</a:t>
            </a:r>
            <a:r>
              <a:rPr dirty="0">
                <a:solidFill>
                  <a:srgbClr val="E7E8EB"/>
                </a:solidFill>
              </a:rPr>
              <a:t>, x);</a:t>
            </a:r>
          </a:p>
          <a:p>
            <a:pPr defTabSz="376554">
              <a:spcBef>
                <a:spcPts val="0"/>
              </a:spcBef>
              <a:tabLst>
                <a:tab pos="368300" algn="l"/>
              </a:tabLst>
              <a:defRPr sz="2300">
                <a:solidFill>
                  <a:srgbClr val="DE3A3C"/>
                </a:solidFill>
                <a:latin typeface="Menlo Regular"/>
                <a:ea typeface="Menlo Regular"/>
                <a:cs typeface="Menlo Regular"/>
                <a:sym typeface="Menlo Regular"/>
              </a:defRPr>
            </a:pPr>
            <a:r>
              <a:rPr dirty="0">
                <a:solidFill>
                  <a:srgbClr val="E7E8EB"/>
                </a:solidFill>
              </a:rPr>
              <a:t>  </a:t>
            </a:r>
            <a:r>
              <a:rPr dirty="0" err="1">
                <a:solidFill>
                  <a:srgbClr val="29A09F"/>
                </a:solidFill>
              </a:rPr>
              <a:t>printf</a:t>
            </a:r>
            <a:r>
              <a:rPr dirty="0">
                <a:solidFill>
                  <a:srgbClr val="E7E8EB"/>
                </a:solidFill>
              </a:rPr>
              <a:t>(</a:t>
            </a:r>
            <a:r>
              <a:rPr dirty="0"/>
              <a:t>"(2)  %d\n"</a:t>
            </a:r>
            <a:r>
              <a:rPr dirty="0">
                <a:solidFill>
                  <a:srgbClr val="E7E8EB"/>
                </a:solidFill>
              </a:rPr>
              <a:t>, x*</a:t>
            </a:r>
            <a:r>
              <a:rPr dirty="0">
                <a:solidFill>
                  <a:srgbClr val="00AAA3"/>
                </a:solidFill>
              </a:rPr>
              <a:t>5</a:t>
            </a:r>
            <a:r>
              <a:rPr dirty="0">
                <a:solidFill>
                  <a:srgbClr val="E7E8EB"/>
                </a:solidFill>
              </a:rPr>
              <a:t>);</a:t>
            </a:r>
          </a:p>
          <a:p>
            <a:pPr defTabSz="376554">
              <a:spcBef>
                <a:spcPts val="0"/>
              </a:spcBef>
              <a:tabLst>
                <a:tab pos="368300" algn="l"/>
              </a:tabLst>
              <a:defRPr sz="2300">
                <a:solidFill>
                  <a:srgbClr val="E7E8EB"/>
                </a:solidFill>
                <a:latin typeface="Menlo Regular"/>
                <a:ea typeface="Menlo Regular"/>
                <a:cs typeface="Menlo Regular"/>
                <a:sym typeface="Menlo Regular"/>
              </a:defRPr>
            </a:pPr>
            <a:endParaRPr dirty="0">
              <a:solidFill>
                <a:srgbClr val="E7E8EB"/>
              </a:solidFill>
            </a:endParaRPr>
          </a:p>
          <a:p>
            <a:pPr defTabSz="376554">
              <a:spcBef>
                <a:spcPts val="0"/>
              </a:spcBef>
              <a:tabLst>
                <a:tab pos="368300" algn="l"/>
              </a:tabLst>
              <a:defRPr sz="2300">
                <a:solidFill>
                  <a:srgbClr val="DE3A3C"/>
                </a:solidFill>
                <a:latin typeface="Menlo Regular"/>
                <a:ea typeface="Menlo Regular"/>
                <a:cs typeface="Menlo Regular"/>
                <a:sym typeface="Menlo Regular"/>
              </a:defRPr>
            </a:pPr>
            <a:r>
              <a:rPr dirty="0">
                <a:solidFill>
                  <a:srgbClr val="E7E8EB"/>
                </a:solidFill>
              </a:rPr>
              <a:t>  </a:t>
            </a:r>
            <a:r>
              <a:rPr dirty="0" err="1">
                <a:solidFill>
                  <a:srgbClr val="29A09F"/>
                </a:solidFill>
              </a:rPr>
              <a:t>printf</a:t>
            </a:r>
            <a:r>
              <a:rPr dirty="0">
                <a:solidFill>
                  <a:srgbClr val="E7E8EB"/>
                </a:solidFill>
              </a:rPr>
              <a:t>(</a:t>
            </a:r>
            <a:r>
              <a:rPr dirty="0"/>
              <a:t>"(3)  x = "</a:t>
            </a:r>
            <a:r>
              <a:rPr dirty="0">
                <a:solidFill>
                  <a:srgbClr val="E7E8EB"/>
                </a:solidFill>
              </a:rPr>
              <a:t>);</a:t>
            </a:r>
          </a:p>
          <a:p>
            <a:pPr defTabSz="376554">
              <a:spcBef>
                <a:spcPts val="0"/>
              </a:spcBef>
              <a:tabLst>
                <a:tab pos="368300" algn="l"/>
              </a:tabLst>
              <a:defRPr sz="2300">
                <a:solidFill>
                  <a:srgbClr val="29A09F"/>
                </a:solidFill>
                <a:latin typeface="Menlo Regular"/>
                <a:ea typeface="Menlo Regular"/>
                <a:cs typeface="Menlo Regular"/>
                <a:sym typeface="Menlo Regular"/>
              </a:defRPr>
            </a:pPr>
            <a:r>
              <a:rPr dirty="0">
                <a:solidFill>
                  <a:srgbClr val="E7E8EB"/>
                </a:solidFill>
              </a:rPr>
              <a:t>  </a:t>
            </a:r>
            <a:r>
              <a:rPr dirty="0" err="1"/>
              <a:t>printf</a:t>
            </a:r>
            <a:r>
              <a:rPr dirty="0">
                <a:solidFill>
                  <a:srgbClr val="E7E8EB"/>
                </a:solidFill>
              </a:rPr>
              <a:t>(</a:t>
            </a:r>
            <a:r>
              <a:rPr dirty="0">
                <a:solidFill>
                  <a:srgbClr val="DE3A3C"/>
                </a:solidFill>
              </a:rPr>
              <a:t>"%d"</a:t>
            </a:r>
            <a:r>
              <a:rPr dirty="0">
                <a:solidFill>
                  <a:srgbClr val="E7E8EB"/>
                </a:solidFill>
              </a:rPr>
              <a:t>, x);</a:t>
            </a:r>
          </a:p>
          <a:p>
            <a:pPr defTabSz="376554">
              <a:spcBef>
                <a:spcPts val="0"/>
              </a:spcBef>
              <a:tabLst>
                <a:tab pos="368300" algn="l"/>
              </a:tabLst>
              <a:defRPr sz="2300">
                <a:solidFill>
                  <a:srgbClr val="E7E8EB"/>
                </a:solidFill>
                <a:latin typeface="Menlo Regular"/>
                <a:ea typeface="Menlo Regular"/>
                <a:cs typeface="Menlo Regular"/>
                <a:sym typeface="Menlo Regular"/>
              </a:defRPr>
            </a:pPr>
            <a:r>
              <a:rPr dirty="0"/>
              <a:t>  </a:t>
            </a:r>
            <a:r>
              <a:rPr dirty="0" err="1">
                <a:solidFill>
                  <a:srgbClr val="29A09F"/>
                </a:solidFill>
              </a:rPr>
              <a:t>printf</a:t>
            </a:r>
            <a:r>
              <a:rPr dirty="0"/>
              <a:t>(</a:t>
            </a:r>
            <a:r>
              <a:rPr dirty="0">
                <a:solidFill>
                  <a:srgbClr val="DE3A3C"/>
                </a:solidFill>
              </a:rPr>
              <a:t>"\n"</a:t>
            </a:r>
            <a:r>
              <a:rPr dirty="0"/>
              <a:t>);                                      </a:t>
            </a:r>
            <a:r>
              <a:rPr dirty="0">
                <a:solidFill>
                  <a:srgbClr val="23AD68">
                    <a:alpha val="45000"/>
                  </a:srgbClr>
                </a:solidFill>
              </a:rPr>
              <a:t>/**</a:t>
            </a:r>
            <a:r>
              <a:rPr dirty="0"/>
              <a:t>  </a:t>
            </a:r>
            <a:r>
              <a:rPr dirty="0">
                <a:solidFill>
                  <a:srgbClr val="23AD68"/>
                </a:solidFill>
                <a:latin typeface="Helvetica"/>
                <a:ea typeface="Helvetica"/>
                <a:cs typeface="Helvetica"/>
                <a:sym typeface="Helvetica"/>
              </a:rPr>
              <a:t>same as (4)  **/</a:t>
            </a:r>
          </a:p>
          <a:p>
            <a:pPr defTabSz="376554">
              <a:spcBef>
                <a:spcPts val="0"/>
              </a:spcBef>
              <a:tabLst>
                <a:tab pos="368300" algn="l"/>
              </a:tabLst>
              <a:defRPr sz="2300">
                <a:solidFill>
                  <a:srgbClr val="E7E8EB"/>
                </a:solidFill>
                <a:latin typeface="Menlo Regular"/>
                <a:ea typeface="Menlo Regular"/>
                <a:cs typeface="Menlo Regular"/>
                <a:sym typeface="Menlo Regular"/>
              </a:defRPr>
            </a:pPr>
            <a:endParaRPr dirty="0">
              <a:solidFill>
                <a:srgbClr val="23AD68"/>
              </a:solidFill>
              <a:latin typeface="Helvetica"/>
              <a:ea typeface="Helvetica"/>
              <a:cs typeface="Helvetica"/>
              <a:sym typeface="Helvetica"/>
            </a:endParaRPr>
          </a:p>
          <a:p>
            <a:pPr defTabSz="376554">
              <a:spcBef>
                <a:spcPts val="0"/>
              </a:spcBef>
              <a:tabLst>
                <a:tab pos="368300" algn="l"/>
              </a:tabLst>
              <a:defRPr sz="2300">
                <a:solidFill>
                  <a:srgbClr val="E7E8EB"/>
                </a:solidFill>
                <a:latin typeface="Menlo Regular"/>
                <a:ea typeface="Menlo Regular"/>
                <a:cs typeface="Menlo Regular"/>
                <a:sym typeface="Menlo Regular"/>
              </a:defRPr>
            </a:pPr>
            <a:r>
              <a:rPr dirty="0"/>
              <a:t>  </a:t>
            </a:r>
            <a:r>
              <a:rPr dirty="0" err="1">
                <a:solidFill>
                  <a:srgbClr val="29A09F"/>
                </a:solidFill>
              </a:rPr>
              <a:t>printf</a:t>
            </a:r>
            <a:r>
              <a:rPr dirty="0"/>
              <a:t>(</a:t>
            </a:r>
            <a:r>
              <a:rPr dirty="0">
                <a:solidFill>
                  <a:srgbClr val="DE3A3C"/>
                </a:solidFill>
              </a:rPr>
              <a:t>"(4)  x = %d\n"</a:t>
            </a:r>
            <a:r>
              <a:rPr dirty="0"/>
              <a:t>, x);                        </a:t>
            </a:r>
            <a:r>
              <a:rPr dirty="0">
                <a:solidFill>
                  <a:srgbClr val="23AD68">
                    <a:alpha val="45000"/>
                  </a:srgbClr>
                </a:solidFill>
              </a:rPr>
              <a:t>/**</a:t>
            </a:r>
            <a:r>
              <a:rPr dirty="0"/>
              <a:t>  </a:t>
            </a:r>
            <a:r>
              <a:rPr dirty="0">
                <a:solidFill>
                  <a:srgbClr val="23AD68"/>
                </a:solidFill>
                <a:latin typeface="Helvetica"/>
                <a:ea typeface="Helvetica"/>
                <a:cs typeface="Helvetica"/>
                <a:sym typeface="Helvetica"/>
              </a:rPr>
              <a:t>same as (3)  **/</a:t>
            </a:r>
          </a:p>
          <a:p>
            <a:pPr defTabSz="376554">
              <a:spcBef>
                <a:spcPts val="0"/>
              </a:spcBef>
              <a:tabLst>
                <a:tab pos="368300" algn="l"/>
              </a:tabLst>
              <a:defRPr sz="2300">
                <a:solidFill>
                  <a:srgbClr val="E7E8EB"/>
                </a:solidFill>
                <a:latin typeface="Menlo Regular"/>
                <a:ea typeface="Menlo Regular"/>
                <a:cs typeface="Menlo Regular"/>
                <a:sym typeface="Menlo Regular"/>
              </a:defRPr>
            </a:pPr>
            <a:endParaRPr dirty="0">
              <a:solidFill>
                <a:srgbClr val="23AD68"/>
              </a:solidFill>
              <a:latin typeface="Helvetica"/>
              <a:ea typeface="Helvetica"/>
              <a:cs typeface="Helvetica"/>
              <a:sym typeface="Helvetica"/>
            </a:endParaRPr>
          </a:p>
          <a:p>
            <a:pPr defTabSz="376554">
              <a:spcBef>
                <a:spcPts val="0"/>
              </a:spcBef>
              <a:tabLst>
                <a:tab pos="368300" algn="l"/>
              </a:tabLst>
              <a:defRPr sz="2300">
                <a:solidFill>
                  <a:srgbClr val="23AD68"/>
                </a:solidFill>
                <a:latin typeface="Menlo Regular"/>
                <a:ea typeface="Menlo Regular"/>
                <a:cs typeface="Menlo Regular"/>
                <a:sym typeface="Menlo Regular"/>
              </a:defRPr>
            </a:pPr>
            <a:r>
              <a:rPr dirty="0">
                <a:solidFill>
                  <a:srgbClr val="E7E8EB"/>
                </a:solidFill>
              </a:rPr>
              <a:t>  </a:t>
            </a:r>
            <a:r>
              <a:rPr dirty="0" err="1">
                <a:solidFill>
                  <a:srgbClr val="29A09F"/>
                </a:solidFill>
              </a:rPr>
              <a:t>printf</a:t>
            </a:r>
            <a:r>
              <a:rPr dirty="0">
                <a:solidFill>
                  <a:srgbClr val="E7E8EB"/>
                </a:solidFill>
              </a:rPr>
              <a:t>(</a:t>
            </a:r>
            <a:r>
              <a:rPr dirty="0">
                <a:solidFill>
                  <a:srgbClr val="DE3A3C"/>
                </a:solidFill>
              </a:rPr>
              <a:t>"input x: "</a:t>
            </a:r>
            <a:r>
              <a:rPr dirty="0">
                <a:solidFill>
                  <a:srgbClr val="E7E8EB"/>
                </a:solidFill>
              </a:rPr>
              <a:t>);  </a:t>
            </a:r>
            <a:r>
              <a:rPr dirty="0" err="1">
                <a:solidFill>
                  <a:srgbClr val="29A09F"/>
                </a:solidFill>
              </a:rPr>
              <a:t>scanf</a:t>
            </a:r>
            <a:r>
              <a:rPr dirty="0">
                <a:solidFill>
                  <a:srgbClr val="E7E8EB"/>
                </a:solidFill>
              </a:rPr>
              <a:t>(</a:t>
            </a:r>
            <a:r>
              <a:rPr dirty="0">
                <a:solidFill>
                  <a:srgbClr val="DE3A3C"/>
                </a:solidFill>
              </a:rPr>
              <a:t>"%d"</a:t>
            </a:r>
            <a:r>
              <a:rPr dirty="0">
                <a:solidFill>
                  <a:srgbClr val="E7E8EB"/>
                </a:solidFill>
              </a:rPr>
              <a:t>, &amp;x);       </a:t>
            </a:r>
            <a:r>
              <a:rPr dirty="0">
                <a:solidFill>
                  <a:srgbClr val="23AD68">
                    <a:alpha val="45000"/>
                  </a:srgbClr>
                </a:solidFill>
              </a:rPr>
              <a:t>/**</a:t>
            </a:r>
            <a:r>
              <a:rPr dirty="0">
                <a:solidFill>
                  <a:srgbClr val="E7E8EB"/>
                </a:solidFill>
              </a:rPr>
              <a:t>  </a:t>
            </a:r>
            <a:r>
              <a:rPr dirty="0">
                <a:latin typeface="Helvetica"/>
                <a:ea typeface="Helvetica"/>
                <a:cs typeface="Helvetica"/>
                <a:sym typeface="Helvetica"/>
              </a:rPr>
              <a:t>prompts for input  **/</a:t>
            </a:r>
            <a:endParaRPr dirty="0">
              <a:solidFill>
                <a:srgbClr val="E7E8EB"/>
              </a:solidFill>
            </a:endParaRPr>
          </a:p>
          <a:p>
            <a:pPr defTabSz="376554">
              <a:spcBef>
                <a:spcPts val="0"/>
              </a:spcBef>
              <a:tabLst>
                <a:tab pos="368300" algn="l"/>
              </a:tabLst>
              <a:defRPr sz="2300">
                <a:solidFill>
                  <a:srgbClr val="DE3A3C"/>
                </a:solidFill>
                <a:latin typeface="Menlo Regular"/>
                <a:ea typeface="Menlo Regular"/>
                <a:cs typeface="Menlo Regular"/>
                <a:sym typeface="Menlo Regular"/>
              </a:defRPr>
            </a:pPr>
            <a:r>
              <a:rPr dirty="0">
                <a:solidFill>
                  <a:srgbClr val="E7E8EB"/>
                </a:solidFill>
              </a:rPr>
              <a:t>  </a:t>
            </a:r>
            <a:r>
              <a:rPr dirty="0" err="1">
                <a:solidFill>
                  <a:srgbClr val="29A09F"/>
                </a:solidFill>
              </a:rPr>
              <a:t>printf</a:t>
            </a:r>
            <a:r>
              <a:rPr dirty="0">
                <a:solidFill>
                  <a:srgbClr val="E7E8EB"/>
                </a:solidFill>
              </a:rPr>
              <a:t>(</a:t>
            </a:r>
            <a:r>
              <a:rPr dirty="0"/>
              <a:t>"(5)  x = %d\n"</a:t>
            </a:r>
            <a:r>
              <a:rPr dirty="0">
                <a:solidFill>
                  <a:srgbClr val="E7E8EB"/>
                </a:solidFill>
              </a:rPr>
              <a:t>, x);</a:t>
            </a:r>
          </a:p>
          <a:p>
            <a:pPr defTabSz="376554">
              <a:spcBef>
                <a:spcPts val="0"/>
              </a:spcBef>
              <a:tabLst>
                <a:tab pos="368300" algn="l"/>
              </a:tabLst>
              <a:defRPr sz="2300">
                <a:solidFill>
                  <a:srgbClr val="E7E8EB"/>
                </a:solidFill>
                <a:latin typeface="Menlo Regular"/>
                <a:ea typeface="Menlo Regular"/>
                <a:cs typeface="Menlo Regular"/>
                <a:sym typeface="Menlo Regular"/>
              </a:defRPr>
            </a:pPr>
            <a:r>
              <a:rPr dirty="0"/>
              <a:t>  </a:t>
            </a:r>
          </a:p>
          <a:p>
            <a:pPr defTabSz="376554">
              <a:spcBef>
                <a:spcPts val="0"/>
              </a:spcBef>
              <a:tabLst>
                <a:tab pos="368300" algn="l"/>
              </a:tabLst>
              <a:defRPr sz="2300">
                <a:solidFill>
                  <a:srgbClr val="23AD68"/>
                </a:solidFill>
                <a:latin typeface="Helvetica"/>
                <a:ea typeface="Helvetica"/>
                <a:cs typeface="Helvetica"/>
                <a:sym typeface="Helvetica"/>
              </a:defRPr>
            </a:pPr>
            <a:r>
              <a:rPr dirty="0">
                <a:solidFill>
                  <a:srgbClr val="23AD68">
                    <a:alpha val="45000"/>
                  </a:srgbClr>
                </a:solidFill>
                <a:latin typeface="Menlo Regular"/>
                <a:ea typeface="Menlo Regular"/>
                <a:cs typeface="Menlo Regular"/>
                <a:sym typeface="Menlo Regular"/>
              </a:rPr>
              <a:t>/**</a:t>
            </a:r>
            <a:r>
              <a:rPr dirty="0">
                <a:solidFill>
                  <a:srgbClr val="E7E8EB"/>
                </a:solidFill>
                <a:latin typeface="Menlo Regular"/>
                <a:ea typeface="Menlo Regular"/>
                <a:cs typeface="Menlo Regular"/>
                <a:sym typeface="Menlo Regular"/>
              </a:rPr>
              <a:t>  </a:t>
            </a:r>
            <a:r>
              <a:rPr dirty="0"/>
              <a:t>can input several values of different types with one </a:t>
            </a:r>
            <a:r>
              <a:rPr dirty="0" err="1"/>
              <a:t>scanf</a:t>
            </a:r>
            <a:r>
              <a:rPr dirty="0"/>
              <a:t> command  **/</a:t>
            </a:r>
            <a:endParaRPr dirty="0">
              <a:solidFill>
                <a:srgbClr val="E7E8EB"/>
              </a:solidFill>
              <a:latin typeface="Menlo Regular"/>
              <a:ea typeface="Menlo Regular"/>
              <a:cs typeface="Menlo Regular"/>
              <a:sym typeface="Menlo Regular"/>
            </a:endParaRPr>
          </a:p>
          <a:p>
            <a:pPr defTabSz="376554">
              <a:spcBef>
                <a:spcPts val="0"/>
              </a:spcBef>
              <a:tabLst>
                <a:tab pos="368300" algn="l"/>
              </a:tabLst>
              <a:defRPr sz="2300">
                <a:solidFill>
                  <a:srgbClr val="DE3A3C"/>
                </a:solidFill>
                <a:latin typeface="Menlo Regular"/>
                <a:ea typeface="Menlo Regular"/>
                <a:cs typeface="Menlo Regular"/>
                <a:sym typeface="Menlo Regular"/>
              </a:defRPr>
            </a:pPr>
            <a:r>
              <a:rPr dirty="0">
                <a:solidFill>
                  <a:srgbClr val="E7E8EB"/>
                </a:solidFill>
              </a:rPr>
              <a:t>  </a:t>
            </a:r>
            <a:r>
              <a:rPr dirty="0" err="1">
                <a:solidFill>
                  <a:srgbClr val="29A09F"/>
                </a:solidFill>
              </a:rPr>
              <a:t>printf</a:t>
            </a:r>
            <a:r>
              <a:rPr dirty="0">
                <a:solidFill>
                  <a:srgbClr val="E7E8EB"/>
                </a:solidFill>
              </a:rPr>
              <a:t>(</a:t>
            </a:r>
            <a:r>
              <a:rPr dirty="0"/>
              <a:t>"input x, y: "</a:t>
            </a:r>
            <a:r>
              <a:rPr dirty="0">
                <a:solidFill>
                  <a:srgbClr val="E7E8EB"/>
                </a:solidFill>
              </a:rPr>
              <a:t>);  </a:t>
            </a:r>
            <a:r>
              <a:rPr dirty="0" err="1">
                <a:solidFill>
                  <a:srgbClr val="29A09F"/>
                </a:solidFill>
              </a:rPr>
              <a:t>scanf</a:t>
            </a:r>
            <a:r>
              <a:rPr dirty="0">
                <a:solidFill>
                  <a:srgbClr val="E7E8EB"/>
                </a:solidFill>
              </a:rPr>
              <a:t>(</a:t>
            </a:r>
            <a:r>
              <a:rPr dirty="0"/>
              <a:t>"%d %f"</a:t>
            </a:r>
            <a:r>
              <a:rPr dirty="0">
                <a:solidFill>
                  <a:srgbClr val="E7E8EB"/>
                </a:solidFill>
              </a:rPr>
              <a:t>, &amp;x, &amp;y);</a:t>
            </a:r>
          </a:p>
          <a:p>
            <a:pPr defTabSz="376554">
              <a:spcBef>
                <a:spcPts val="0"/>
              </a:spcBef>
              <a:tabLst>
                <a:tab pos="368300" algn="l"/>
              </a:tabLst>
              <a:defRPr sz="2300">
                <a:solidFill>
                  <a:srgbClr val="DE3A3C"/>
                </a:solidFill>
                <a:latin typeface="Menlo Regular"/>
                <a:ea typeface="Menlo Regular"/>
                <a:cs typeface="Menlo Regular"/>
                <a:sym typeface="Menlo Regular"/>
              </a:defRPr>
            </a:pPr>
            <a:r>
              <a:rPr dirty="0">
                <a:solidFill>
                  <a:srgbClr val="E7E8EB"/>
                </a:solidFill>
              </a:rPr>
              <a:t>  </a:t>
            </a:r>
            <a:r>
              <a:rPr dirty="0" err="1">
                <a:solidFill>
                  <a:srgbClr val="29A09F"/>
                </a:solidFill>
              </a:rPr>
              <a:t>printf</a:t>
            </a:r>
            <a:r>
              <a:rPr dirty="0">
                <a:solidFill>
                  <a:srgbClr val="E7E8EB"/>
                </a:solidFill>
              </a:rPr>
              <a:t>(</a:t>
            </a:r>
            <a:r>
              <a:rPr dirty="0"/>
              <a:t>"(6)  x = %d, y = %f\n"</a:t>
            </a:r>
            <a:r>
              <a:rPr dirty="0">
                <a:solidFill>
                  <a:srgbClr val="E7E8EB"/>
                </a:solidFill>
              </a:rPr>
              <a:t>, x, y);</a:t>
            </a:r>
          </a:p>
          <a:p>
            <a:pPr defTabSz="376554">
              <a:spcBef>
                <a:spcPts val="0"/>
              </a:spcBef>
              <a:tabLst>
                <a:tab pos="368300" algn="l"/>
              </a:tabLst>
              <a:defRPr sz="2300">
                <a:solidFill>
                  <a:srgbClr val="E7E8EB"/>
                </a:solidFill>
                <a:latin typeface="Menlo Regular"/>
                <a:ea typeface="Menlo Regular"/>
                <a:cs typeface="Menlo Regular"/>
                <a:sym typeface="Menlo Regular"/>
              </a:defRPr>
            </a:pPr>
            <a:r>
              <a:rPr dirty="0"/>
              <a:t>}</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C programming language"/>
          <p:cNvSpPr txBox="1">
            <a:spLocks noGrp="1"/>
          </p:cNvSpPr>
          <p:nvPr>
            <p:ph type="body" idx="21"/>
          </p:nvPr>
        </p:nvSpPr>
        <p:spPr>
          <a:prstGeom prst="rect">
            <a:avLst/>
          </a:prstGeom>
        </p:spPr>
        <p:txBody>
          <a:bodyPr/>
          <a:lstStyle/>
          <a:p>
            <a:r>
              <a:t>C programming language</a:t>
            </a:r>
          </a:p>
        </p:txBody>
      </p:sp>
      <p:sp>
        <p:nvSpPr>
          <p:cNvPr id="287" name="Keywords and operators"/>
          <p:cNvSpPr txBox="1">
            <a:spLocks noGrp="1"/>
          </p:cNvSpPr>
          <p:nvPr>
            <p:ph type="title"/>
          </p:nvPr>
        </p:nvSpPr>
        <p:spPr>
          <a:prstGeom prst="rect">
            <a:avLst/>
          </a:prstGeom>
        </p:spPr>
        <p:txBody>
          <a:bodyPr/>
          <a:lstStyle>
            <a:lvl1pPr defTabSz="685165">
              <a:spcBef>
                <a:spcPts val="3200"/>
              </a:spcBef>
              <a:defRPr sz="7221"/>
            </a:lvl1pPr>
          </a:lstStyle>
          <a:p>
            <a:r>
              <a:t>Keywords and operators</a:t>
            </a:r>
          </a:p>
        </p:txBody>
      </p:sp>
      <p:sp>
        <p:nvSpPr>
          <p:cNvPr id="288" name="C has a small set of keywords; all are used to either declare data types or control the flow of the program."/>
          <p:cNvSpPr txBox="1">
            <a:spLocks noGrp="1"/>
          </p:cNvSpPr>
          <p:nvPr>
            <p:ph type="body" idx="1"/>
          </p:nvPr>
        </p:nvSpPr>
        <p:spPr>
          <a:prstGeom prst="rect">
            <a:avLst/>
          </a:prstGeom>
        </p:spPr>
        <p:txBody>
          <a:bodyPr/>
          <a:lstStyle/>
          <a:p>
            <a:r>
              <a:rPr dirty="0">
                <a:solidFill>
                  <a:schemeClr val="bg1">
                    <a:lumMod val="10000"/>
                    <a:lumOff val="90000"/>
                  </a:schemeClr>
                </a:solidFill>
              </a:rPr>
              <a:t>C has a small set of keywords; all are used to either declare data types or control the flow of the program.</a:t>
            </a:r>
          </a:p>
        </p:txBody>
      </p:sp>
      <p:pic>
        <p:nvPicPr>
          <p:cNvPr id="289" name="Screen Shot 2019-10-19 at 9.14.01 PM.png" descr="Screen Shot 2019-10-19 at 9.14.01 PM.png"/>
          <p:cNvPicPr>
            <a:picLocks noChangeAspect="1"/>
          </p:cNvPicPr>
          <p:nvPr/>
        </p:nvPicPr>
        <p:blipFill>
          <a:blip r:embed="rId2"/>
          <a:stretch>
            <a:fillRect/>
          </a:stretch>
        </p:blipFill>
        <p:spPr>
          <a:xfrm>
            <a:off x="2730541" y="6317747"/>
            <a:ext cx="18922918" cy="6307640"/>
          </a:xfrm>
          <a:prstGeom prst="rect">
            <a:avLst/>
          </a:prstGeom>
          <a:ln w="12700">
            <a:miter lim="400000"/>
          </a:ln>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C programming language"/>
          <p:cNvSpPr txBox="1">
            <a:spLocks noGrp="1"/>
          </p:cNvSpPr>
          <p:nvPr>
            <p:ph type="body" idx="21"/>
          </p:nvPr>
        </p:nvSpPr>
        <p:spPr>
          <a:prstGeom prst="rect">
            <a:avLst/>
          </a:prstGeom>
        </p:spPr>
        <p:txBody>
          <a:bodyPr/>
          <a:lstStyle/>
          <a:p>
            <a:r>
              <a:t>C programming language</a:t>
            </a:r>
          </a:p>
        </p:txBody>
      </p:sp>
      <p:sp>
        <p:nvSpPr>
          <p:cNvPr id="292" name="Basic operators"/>
          <p:cNvSpPr txBox="1">
            <a:spLocks noGrp="1"/>
          </p:cNvSpPr>
          <p:nvPr>
            <p:ph type="title"/>
          </p:nvPr>
        </p:nvSpPr>
        <p:spPr>
          <a:prstGeom prst="rect">
            <a:avLst/>
          </a:prstGeom>
        </p:spPr>
        <p:txBody>
          <a:bodyPr/>
          <a:lstStyle>
            <a:lvl1pPr defTabSz="685165">
              <a:spcBef>
                <a:spcPts val="3200"/>
              </a:spcBef>
              <a:defRPr sz="7221"/>
            </a:lvl1pPr>
          </a:lstStyle>
          <a:p>
            <a:r>
              <a:t>Basic operators</a:t>
            </a:r>
          </a:p>
        </p:txBody>
      </p:sp>
      <p:sp>
        <p:nvSpPr>
          <p:cNvPr id="293" name="Arithmetic Operators…"/>
          <p:cNvSpPr txBox="1">
            <a:spLocks noGrp="1"/>
          </p:cNvSpPr>
          <p:nvPr>
            <p:ph type="body" idx="1"/>
          </p:nvPr>
        </p:nvSpPr>
        <p:spPr>
          <a:prstGeom prst="rect">
            <a:avLst/>
          </a:prstGeom>
        </p:spPr>
        <p:txBody>
          <a:bodyPr/>
          <a:lstStyle/>
          <a:p>
            <a:pPr marL="361950" indent="-361950" defTabSz="470534">
              <a:spcBef>
                <a:spcPts val="2200"/>
              </a:spcBef>
              <a:defRPr sz="2736" b="1">
                <a:latin typeface="Avenir Next Regular"/>
                <a:ea typeface="Avenir Next Regular"/>
                <a:cs typeface="Avenir Next Regular"/>
                <a:sym typeface="Avenir Next Regular"/>
              </a:defRPr>
            </a:pPr>
            <a:r>
              <a:rPr dirty="0">
                <a:solidFill>
                  <a:schemeClr val="bg1">
                    <a:lumMod val="10000"/>
                    <a:lumOff val="90000"/>
                  </a:schemeClr>
                </a:solidFill>
              </a:rPr>
              <a:t>Arithmetic Operators</a:t>
            </a:r>
          </a:p>
          <a:p>
            <a:pPr marL="723900" lvl="1" indent="-361950" defTabSz="470534">
              <a:spcBef>
                <a:spcPts val="2200"/>
              </a:spcBef>
              <a:defRPr sz="2736"/>
            </a:pPr>
            <a:r>
              <a:rPr dirty="0">
                <a:solidFill>
                  <a:schemeClr val="bg1">
                    <a:lumMod val="10000"/>
                    <a:lumOff val="90000"/>
                  </a:schemeClr>
                </a:solidFill>
              </a:rPr>
              <a:t>*, / , %, +, -</a:t>
            </a:r>
          </a:p>
          <a:p>
            <a:pPr marL="723900" lvl="1" indent="-361950" defTabSz="470534">
              <a:spcBef>
                <a:spcPts val="2200"/>
              </a:spcBef>
              <a:defRPr sz="2736"/>
            </a:pPr>
            <a:r>
              <a:rPr dirty="0">
                <a:solidFill>
                  <a:schemeClr val="bg1">
                    <a:lumMod val="10000"/>
                    <a:lumOff val="90000"/>
                  </a:schemeClr>
                </a:solidFill>
              </a:rPr>
              <a:t>% is called modulus division (remainder)</a:t>
            </a:r>
          </a:p>
          <a:p>
            <a:pPr marL="361950" indent="-361950" defTabSz="470534">
              <a:spcBef>
                <a:spcPts val="2200"/>
              </a:spcBef>
              <a:defRPr sz="2736" b="1">
                <a:latin typeface="Avenir Next Regular"/>
                <a:ea typeface="Avenir Next Regular"/>
                <a:cs typeface="Avenir Next Regular"/>
                <a:sym typeface="Avenir Next Regular"/>
              </a:defRPr>
            </a:pPr>
            <a:r>
              <a:rPr dirty="0">
                <a:solidFill>
                  <a:schemeClr val="bg1">
                    <a:lumMod val="10000"/>
                    <a:lumOff val="90000"/>
                  </a:schemeClr>
                </a:solidFill>
              </a:rPr>
              <a:t>Logical Operators</a:t>
            </a:r>
          </a:p>
          <a:p>
            <a:pPr marL="723900" lvl="1" indent="-361950" defTabSz="470534">
              <a:spcBef>
                <a:spcPts val="2200"/>
              </a:spcBef>
              <a:defRPr sz="2736"/>
            </a:pPr>
            <a:r>
              <a:rPr dirty="0">
                <a:solidFill>
                  <a:schemeClr val="bg1">
                    <a:lumMod val="10000"/>
                    <a:lumOff val="90000"/>
                  </a:schemeClr>
                </a:solidFill>
              </a:rPr>
              <a:t>&lt;,&gt;, &lt;=, &gt;=, ==, !=, &amp;&amp;, ||</a:t>
            </a:r>
          </a:p>
          <a:p>
            <a:pPr marL="723900" lvl="1" indent="-361950" defTabSz="470534">
              <a:spcBef>
                <a:spcPts val="2200"/>
              </a:spcBef>
              <a:defRPr sz="2736"/>
            </a:pPr>
            <a:r>
              <a:rPr dirty="0">
                <a:solidFill>
                  <a:schemeClr val="bg1">
                    <a:lumMod val="10000"/>
                    <a:lumOff val="90000"/>
                  </a:schemeClr>
                </a:solidFill>
              </a:rPr>
              <a:t>the logical operators return a 1 (true) or 0 (false)</a:t>
            </a:r>
          </a:p>
          <a:p>
            <a:pPr marL="723900" lvl="1" indent="-361950" defTabSz="470534">
              <a:spcBef>
                <a:spcPts val="2200"/>
              </a:spcBef>
              <a:defRPr sz="2736"/>
            </a:pPr>
            <a:r>
              <a:rPr dirty="0">
                <a:solidFill>
                  <a:schemeClr val="bg1">
                    <a:lumMod val="10000"/>
                    <a:lumOff val="90000"/>
                  </a:schemeClr>
                </a:solidFill>
              </a:rPr>
              <a:t>for any conditional test, any non-zero value is true and a 0 is false</a:t>
            </a:r>
          </a:p>
          <a:p>
            <a:pPr marL="723900" lvl="1" indent="-361950" defTabSz="470534">
              <a:spcBef>
                <a:spcPts val="2200"/>
              </a:spcBef>
              <a:defRPr sz="2736"/>
            </a:pPr>
            <a:r>
              <a:rPr dirty="0">
                <a:solidFill>
                  <a:schemeClr val="bg1">
                    <a:lumMod val="10000"/>
                    <a:lumOff val="90000"/>
                  </a:schemeClr>
                </a:solidFill>
              </a:rPr>
              <a:t>== is the equality comparison ( not =)</a:t>
            </a:r>
          </a:p>
          <a:p>
            <a:pPr marL="723900" lvl="1" indent="-361950" defTabSz="470534">
              <a:spcBef>
                <a:spcPts val="2200"/>
              </a:spcBef>
              <a:defRPr sz="2736"/>
            </a:pPr>
            <a:r>
              <a:rPr dirty="0">
                <a:solidFill>
                  <a:schemeClr val="bg1">
                    <a:lumMod val="10000"/>
                    <a:lumOff val="90000"/>
                  </a:schemeClr>
                </a:solidFill>
              </a:rPr>
              <a:t>!= not equal to</a:t>
            </a:r>
          </a:p>
          <a:p>
            <a:pPr marL="723900" lvl="1" indent="-361950" defTabSz="470534">
              <a:spcBef>
                <a:spcPts val="2200"/>
              </a:spcBef>
              <a:defRPr sz="2736"/>
            </a:pPr>
            <a:r>
              <a:rPr dirty="0">
                <a:solidFill>
                  <a:schemeClr val="bg1">
                    <a:lumMod val="10000"/>
                    <a:lumOff val="90000"/>
                  </a:schemeClr>
                </a:solidFill>
              </a:rPr>
              <a:t>&amp;&amp;, || logical AND and OR operators</a:t>
            </a:r>
          </a:p>
          <a:p>
            <a:pPr marL="723900" lvl="1" indent="-361950" defTabSz="470534">
              <a:spcBef>
                <a:spcPts val="2200"/>
              </a:spcBef>
              <a:defRPr sz="2736"/>
            </a:pPr>
            <a:r>
              <a:rPr dirty="0">
                <a:solidFill>
                  <a:schemeClr val="bg1">
                    <a:lumMod val="10000"/>
                    <a:lumOff val="90000"/>
                  </a:schemeClr>
                </a:solidFill>
              </a:rPr>
              <a:t>A </a:t>
            </a:r>
            <a:r>
              <a:rPr i="1" dirty="0">
                <a:solidFill>
                  <a:schemeClr val="bg1">
                    <a:lumMod val="10000"/>
                    <a:lumOff val="90000"/>
                  </a:schemeClr>
                </a:solidFill>
                <a:latin typeface="Avenir Next Regular"/>
                <a:ea typeface="Avenir Next Regular"/>
                <a:cs typeface="Avenir Next Regular"/>
                <a:sym typeface="Avenir Next Regular"/>
              </a:rPr>
              <a:t>common error</a:t>
            </a:r>
            <a:r>
              <a:rPr dirty="0">
                <a:solidFill>
                  <a:schemeClr val="bg1">
                    <a:lumMod val="10000"/>
                    <a:lumOff val="90000"/>
                  </a:schemeClr>
                </a:solidFill>
              </a:rPr>
              <a:t> is using the assignment operator = when the logical operator == is required, e.g. (x = 2) instead of (x == 2); both are valid expressions, so the compiler will not indicate an error</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C programming language"/>
          <p:cNvSpPr txBox="1">
            <a:spLocks noGrp="1"/>
          </p:cNvSpPr>
          <p:nvPr>
            <p:ph type="body" idx="21"/>
          </p:nvPr>
        </p:nvSpPr>
        <p:spPr>
          <a:prstGeom prst="rect">
            <a:avLst/>
          </a:prstGeom>
        </p:spPr>
        <p:txBody>
          <a:bodyPr/>
          <a:lstStyle/>
          <a:p>
            <a:r>
              <a:t>C programming language</a:t>
            </a:r>
          </a:p>
        </p:txBody>
      </p:sp>
      <p:sp>
        <p:nvSpPr>
          <p:cNvPr id="296" name="Basic operators"/>
          <p:cNvSpPr txBox="1">
            <a:spLocks noGrp="1"/>
          </p:cNvSpPr>
          <p:nvPr>
            <p:ph type="title"/>
          </p:nvPr>
        </p:nvSpPr>
        <p:spPr>
          <a:prstGeom prst="rect">
            <a:avLst/>
          </a:prstGeom>
        </p:spPr>
        <p:txBody>
          <a:bodyPr/>
          <a:lstStyle>
            <a:lvl1pPr defTabSz="685165">
              <a:spcBef>
                <a:spcPts val="3200"/>
              </a:spcBef>
              <a:defRPr sz="7221"/>
            </a:lvl1pPr>
          </a:lstStyle>
          <a:p>
            <a:r>
              <a:t>Basic operators</a:t>
            </a:r>
          </a:p>
        </p:txBody>
      </p:sp>
      <p:sp>
        <p:nvSpPr>
          <p:cNvPr id="297" name="Assignment Operators…"/>
          <p:cNvSpPr txBox="1">
            <a:spLocks noGrp="1"/>
          </p:cNvSpPr>
          <p:nvPr>
            <p:ph type="body" idx="1"/>
          </p:nvPr>
        </p:nvSpPr>
        <p:spPr>
          <a:xfrm>
            <a:off x="762000" y="3314700"/>
            <a:ext cx="22860000" cy="9131300"/>
          </a:xfrm>
          <a:prstGeom prst="rect">
            <a:avLst/>
          </a:prstGeom>
        </p:spPr>
        <p:txBody>
          <a:bodyPr/>
          <a:lstStyle/>
          <a:p>
            <a:pPr marL="374649" indent="-374649" defTabSz="487044">
              <a:spcBef>
                <a:spcPts val="2300"/>
              </a:spcBef>
              <a:defRPr sz="2832" b="1">
                <a:latin typeface="Avenir Next Regular"/>
                <a:ea typeface="Avenir Next Regular"/>
                <a:cs typeface="Avenir Next Regular"/>
                <a:sym typeface="Avenir Next Regular"/>
              </a:defRPr>
            </a:pPr>
            <a:r>
              <a:rPr dirty="0">
                <a:solidFill>
                  <a:schemeClr val="bg1">
                    <a:lumMod val="10000"/>
                    <a:lumOff val="90000"/>
                  </a:schemeClr>
                </a:solidFill>
              </a:rPr>
              <a:t>Assignment Operators</a:t>
            </a:r>
          </a:p>
          <a:p>
            <a:pPr marL="749299" lvl="1" indent="-374649" defTabSz="487044">
              <a:spcBef>
                <a:spcPts val="2300"/>
              </a:spcBef>
              <a:defRPr sz="2832"/>
            </a:pPr>
            <a:r>
              <a:rPr dirty="0">
                <a:solidFill>
                  <a:schemeClr val="bg1">
                    <a:lumMod val="10000"/>
                    <a:lumOff val="90000"/>
                  </a:schemeClr>
                </a:solidFill>
              </a:rPr>
              <a:t>=, +=, -=, *=, /=, %= !</a:t>
            </a:r>
          </a:p>
          <a:p>
            <a:pPr marL="749299" lvl="1" indent="-374649" defTabSz="487044">
              <a:spcBef>
                <a:spcPts val="2300"/>
              </a:spcBef>
              <a:defRPr sz="2832"/>
            </a:pPr>
            <a:r>
              <a:rPr b="1" dirty="0">
                <a:solidFill>
                  <a:schemeClr val="bg1">
                    <a:lumMod val="10000"/>
                    <a:lumOff val="90000"/>
                  </a:schemeClr>
                </a:solidFill>
                <a:latin typeface="Avenir Next Regular"/>
                <a:ea typeface="Avenir Next Regular"/>
                <a:cs typeface="Avenir Next Regular"/>
                <a:sym typeface="Avenir Next Regular"/>
              </a:rPr>
              <a:t>op=</a:t>
            </a:r>
            <a:r>
              <a:rPr dirty="0">
                <a:solidFill>
                  <a:schemeClr val="bg1">
                    <a:lumMod val="10000"/>
                    <a:lumOff val="90000"/>
                  </a:schemeClr>
                </a:solidFill>
              </a:rPr>
              <a:t> assignment, </a:t>
            </a:r>
            <a:r>
              <a:rPr i="1" dirty="0">
                <a:solidFill>
                  <a:schemeClr val="bg1">
                    <a:lumMod val="10000"/>
                    <a:lumOff val="90000"/>
                  </a:schemeClr>
                </a:solidFill>
                <a:latin typeface="Avenir Next Regular"/>
                <a:ea typeface="Avenir Next Regular"/>
                <a:cs typeface="Avenir Next Regular"/>
                <a:sym typeface="Avenir Next Regular"/>
              </a:rPr>
              <a:t>E1 op=E2</a:t>
            </a:r>
            <a:r>
              <a:rPr dirty="0">
                <a:solidFill>
                  <a:schemeClr val="bg1">
                    <a:lumMod val="10000"/>
                    <a:lumOff val="90000"/>
                  </a:schemeClr>
                </a:solidFill>
              </a:rPr>
              <a:t> &lt;==&gt; </a:t>
            </a:r>
            <a:r>
              <a:rPr i="1" dirty="0">
                <a:solidFill>
                  <a:schemeClr val="bg1">
                    <a:lumMod val="10000"/>
                    <a:lumOff val="90000"/>
                  </a:schemeClr>
                </a:solidFill>
                <a:latin typeface="Avenir Next Regular"/>
                <a:ea typeface="Avenir Next Regular"/>
                <a:cs typeface="Avenir Next Regular"/>
                <a:sym typeface="Avenir Next Regular"/>
              </a:rPr>
              <a:t>E1=E1</a:t>
            </a:r>
            <a:r>
              <a:rPr dirty="0">
                <a:solidFill>
                  <a:schemeClr val="bg1">
                    <a:lumMod val="10000"/>
                    <a:lumOff val="90000"/>
                  </a:schemeClr>
                </a:solidFill>
              </a:rPr>
              <a:t> op (E2)  with </a:t>
            </a:r>
            <a:r>
              <a:rPr i="1" dirty="0">
                <a:solidFill>
                  <a:schemeClr val="bg1">
                    <a:lumMod val="10000"/>
                    <a:lumOff val="90000"/>
                  </a:schemeClr>
                </a:solidFill>
                <a:latin typeface="Avenir Next Regular"/>
                <a:ea typeface="Avenir Next Regular"/>
                <a:cs typeface="Avenir Next Regular"/>
                <a:sym typeface="Avenir Next Regular"/>
              </a:rPr>
              <a:t>E1</a:t>
            </a:r>
            <a:r>
              <a:rPr dirty="0">
                <a:solidFill>
                  <a:schemeClr val="bg1">
                    <a:lumMod val="10000"/>
                    <a:lumOff val="90000"/>
                  </a:schemeClr>
                </a:solidFill>
              </a:rPr>
              <a:t> evaluated once.</a:t>
            </a:r>
          </a:p>
          <a:p>
            <a:pPr marL="1123949" lvl="2" indent="-374649" defTabSz="487044">
              <a:spcBef>
                <a:spcPts val="2300"/>
              </a:spcBef>
              <a:defRPr sz="2832"/>
            </a:pPr>
            <a:r>
              <a:rPr dirty="0">
                <a:solidFill>
                  <a:schemeClr val="bg1">
                    <a:lumMod val="10000"/>
                    <a:lumOff val="90000"/>
                  </a:schemeClr>
                </a:solidFill>
              </a:rPr>
              <a:t>for example, x+=2 ==&gt;x=x+2</a:t>
            </a:r>
          </a:p>
          <a:p>
            <a:pPr marL="749299" lvl="1" indent="-374649" defTabSz="487044">
              <a:spcBef>
                <a:spcPts val="2300"/>
              </a:spcBef>
              <a:defRPr sz="2832"/>
            </a:pPr>
            <a:r>
              <a:rPr dirty="0">
                <a:solidFill>
                  <a:schemeClr val="bg1">
                    <a:lumMod val="10000"/>
                    <a:lumOff val="90000"/>
                  </a:schemeClr>
                </a:solidFill>
              </a:rPr>
              <a:t>increment/decrement by 1, as a prefix or postfix</a:t>
            </a:r>
          </a:p>
          <a:p>
            <a:pPr marL="1123949" lvl="2" indent="-374649" defTabSz="487044">
              <a:spcBef>
                <a:spcPts val="2300"/>
              </a:spcBef>
              <a:defRPr sz="2832"/>
            </a:pPr>
            <a:r>
              <a:rPr dirty="0">
                <a:solidFill>
                  <a:schemeClr val="bg1">
                    <a:lumMod val="10000"/>
                    <a:lumOff val="90000"/>
                  </a:schemeClr>
                </a:solidFill>
              </a:rPr>
              <a:t>++, —</a:t>
            </a:r>
          </a:p>
          <a:p>
            <a:pPr marL="1123949" lvl="2" indent="-374649" defTabSz="487044">
              <a:spcBef>
                <a:spcPts val="2300"/>
              </a:spcBef>
              <a:defRPr sz="2832"/>
            </a:pPr>
            <a:r>
              <a:rPr dirty="0">
                <a:solidFill>
                  <a:schemeClr val="bg1">
                    <a:lumMod val="10000"/>
                    <a:lumOff val="90000"/>
                  </a:schemeClr>
                </a:solidFill>
              </a:rPr>
              <a:t>prefix: increments the variable and gives the new value as the result</a:t>
            </a:r>
          </a:p>
          <a:p>
            <a:pPr marL="1123949" lvl="2" indent="-374649" defTabSz="487044">
              <a:spcBef>
                <a:spcPts val="2300"/>
              </a:spcBef>
              <a:defRPr sz="2832"/>
            </a:pPr>
            <a:r>
              <a:rPr dirty="0">
                <a:solidFill>
                  <a:schemeClr val="bg1">
                    <a:lumMod val="10000"/>
                    <a:lumOff val="90000"/>
                  </a:schemeClr>
                </a:solidFill>
              </a:rPr>
              <a:t>postfix: gives the old value as the result and then increments the variable</a:t>
            </a:r>
          </a:p>
          <a:p>
            <a:pPr marL="374649" indent="-374649" defTabSz="487044">
              <a:spcBef>
                <a:spcPts val="2300"/>
              </a:spcBef>
              <a:defRPr sz="2832" b="1">
                <a:latin typeface="Avenir Next Regular"/>
                <a:ea typeface="Avenir Next Regular"/>
                <a:cs typeface="Avenir Next Regular"/>
                <a:sym typeface="Avenir Next Regular"/>
              </a:defRPr>
            </a:pPr>
            <a:r>
              <a:rPr dirty="0">
                <a:solidFill>
                  <a:schemeClr val="bg1">
                    <a:lumMod val="10000"/>
                    <a:lumOff val="90000"/>
                  </a:schemeClr>
                </a:solidFill>
              </a:rPr>
              <a:t>Negation</a:t>
            </a:r>
          </a:p>
          <a:p>
            <a:pPr marL="749299" lvl="1" indent="-374649" defTabSz="487044">
              <a:spcBef>
                <a:spcPts val="2300"/>
              </a:spcBef>
              <a:defRPr sz="2832"/>
            </a:pPr>
            <a:r>
              <a:rPr dirty="0">
                <a:solidFill>
                  <a:schemeClr val="bg1">
                    <a:lumMod val="10000"/>
                    <a:lumOff val="90000"/>
                  </a:schemeClr>
                </a:solidFill>
              </a:rPr>
              <a:t>!</a:t>
            </a:r>
          </a:p>
          <a:p>
            <a:pPr marL="749299" lvl="1" indent="-374649" defTabSz="487044">
              <a:spcBef>
                <a:spcPts val="2300"/>
              </a:spcBef>
              <a:defRPr sz="2832"/>
            </a:pPr>
            <a:r>
              <a:rPr dirty="0">
                <a:solidFill>
                  <a:schemeClr val="bg1">
                    <a:lumMod val="10000"/>
                    <a:lumOff val="90000"/>
                  </a:schemeClr>
                </a:solidFill>
              </a:rPr>
              <a:t>!(0) ==&gt; 1</a:t>
            </a:r>
          </a:p>
          <a:p>
            <a:pPr marL="749299" lvl="1" indent="-374649" defTabSz="487044">
              <a:spcBef>
                <a:spcPts val="2300"/>
              </a:spcBef>
              <a:defRPr sz="2832"/>
            </a:pPr>
            <a:r>
              <a:rPr dirty="0">
                <a:solidFill>
                  <a:schemeClr val="bg1">
                    <a:lumMod val="10000"/>
                    <a:lumOff val="90000"/>
                  </a:schemeClr>
                </a:solidFill>
              </a:rPr>
              <a:t>!(any non zero value) ==&gt; 0</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Welcome to day 1"/>
          <p:cNvSpPr txBox="1">
            <a:spLocks noGrp="1"/>
          </p:cNvSpPr>
          <p:nvPr>
            <p:ph type="title"/>
          </p:nvPr>
        </p:nvSpPr>
        <p:spPr>
          <a:prstGeom prst="rect">
            <a:avLst/>
          </a:prstGeom>
        </p:spPr>
        <p:txBody>
          <a:bodyPr>
            <a:normAutofit fontScale="90000"/>
          </a:bodyPr>
          <a:lstStyle>
            <a:lvl1pPr defTabSz="817244">
              <a:defRPr sz="29997"/>
            </a:lvl1pPr>
          </a:lstStyle>
          <a:p>
            <a:r>
              <a:t>Welcome to day 1</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 name="C programming language"/>
          <p:cNvSpPr txBox="1">
            <a:spLocks noGrp="1"/>
          </p:cNvSpPr>
          <p:nvPr>
            <p:ph type="body" idx="21"/>
          </p:nvPr>
        </p:nvSpPr>
        <p:spPr>
          <a:prstGeom prst="rect">
            <a:avLst/>
          </a:prstGeom>
        </p:spPr>
        <p:txBody>
          <a:bodyPr/>
          <a:lstStyle/>
          <a:p>
            <a:r>
              <a:t>C programming language</a:t>
            </a:r>
          </a:p>
        </p:txBody>
      </p:sp>
      <p:sp>
        <p:nvSpPr>
          <p:cNvPr id="300" name="Basic operators"/>
          <p:cNvSpPr txBox="1">
            <a:spLocks noGrp="1"/>
          </p:cNvSpPr>
          <p:nvPr>
            <p:ph type="title"/>
          </p:nvPr>
        </p:nvSpPr>
        <p:spPr>
          <a:prstGeom prst="rect">
            <a:avLst/>
          </a:prstGeom>
        </p:spPr>
        <p:txBody>
          <a:bodyPr/>
          <a:lstStyle>
            <a:lvl1pPr defTabSz="685165">
              <a:spcBef>
                <a:spcPts val="3200"/>
              </a:spcBef>
              <a:defRPr sz="7221"/>
            </a:lvl1pPr>
          </a:lstStyle>
          <a:p>
            <a:r>
              <a:t>Basic operators</a:t>
            </a:r>
          </a:p>
        </p:txBody>
      </p:sp>
      <p:sp>
        <p:nvSpPr>
          <p:cNvPr id="301" name="Conditional, compact if-else as an expression instead of a statement…"/>
          <p:cNvSpPr txBox="1">
            <a:spLocks noGrp="1"/>
          </p:cNvSpPr>
          <p:nvPr>
            <p:ph type="body" idx="1"/>
          </p:nvPr>
        </p:nvSpPr>
        <p:spPr>
          <a:prstGeom prst="rect">
            <a:avLst/>
          </a:prstGeom>
        </p:spPr>
        <p:txBody>
          <a:bodyPr/>
          <a:lstStyle/>
          <a:p>
            <a:pPr marL="527050" indent="-527050" defTabSz="685165">
              <a:spcBef>
                <a:spcPts val="3200"/>
              </a:spcBef>
              <a:defRPr sz="3984" b="1">
                <a:latin typeface="Avenir Next Regular"/>
                <a:ea typeface="Avenir Next Regular"/>
                <a:cs typeface="Avenir Next Regular"/>
                <a:sym typeface="Avenir Next Regular"/>
              </a:defRPr>
            </a:pPr>
            <a:r>
              <a:rPr dirty="0">
                <a:solidFill>
                  <a:schemeClr val="bg1">
                    <a:lumMod val="10000"/>
                    <a:lumOff val="90000"/>
                  </a:schemeClr>
                </a:solidFill>
              </a:rPr>
              <a:t>Conditional, compact if-else as an expression instead of a statement</a:t>
            </a:r>
          </a:p>
          <a:p>
            <a:pPr marL="1054100" lvl="1" indent="-527050" defTabSz="685165">
              <a:spcBef>
                <a:spcPts val="3200"/>
              </a:spcBef>
              <a:defRPr sz="3984"/>
            </a:pPr>
            <a:r>
              <a:rPr dirty="0">
                <a:solidFill>
                  <a:schemeClr val="bg1">
                    <a:lumMod val="10000"/>
                    <a:lumOff val="90000"/>
                  </a:schemeClr>
                </a:solidFill>
              </a:rPr>
              <a:t>?</a:t>
            </a:r>
          </a:p>
          <a:p>
            <a:pPr marL="527050" indent="-527050" defTabSz="685165">
              <a:spcBef>
                <a:spcPts val="3200"/>
              </a:spcBef>
              <a:defRPr sz="3984" b="1">
                <a:latin typeface="Avenir Next Regular"/>
                <a:ea typeface="Avenir Next Regular"/>
                <a:cs typeface="Avenir Next Regular"/>
                <a:sym typeface="Avenir Next Regular"/>
              </a:defRPr>
            </a:pPr>
            <a:r>
              <a:rPr dirty="0">
                <a:solidFill>
                  <a:schemeClr val="bg1">
                    <a:lumMod val="10000"/>
                    <a:lumOff val="90000"/>
                  </a:schemeClr>
                </a:solidFill>
              </a:rPr>
              <a:t>(type)</a:t>
            </a:r>
          </a:p>
          <a:p>
            <a:pPr marL="1054100" lvl="1" indent="-527050" defTabSz="685165">
              <a:spcBef>
                <a:spcPts val="3200"/>
              </a:spcBef>
              <a:defRPr sz="3984"/>
            </a:pPr>
            <a:r>
              <a:rPr dirty="0">
                <a:solidFill>
                  <a:schemeClr val="bg1">
                    <a:lumMod val="10000"/>
                    <a:lumOff val="90000"/>
                  </a:schemeClr>
                </a:solidFill>
              </a:rPr>
              <a:t>casts object into a different type</a:t>
            </a:r>
          </a:p>
          <a:p>
            <a:pPr marL="527050" indent="-527050" defTabSz="685165">
              <a:spcBef>
                <a:spcPts val="3200"/>
              </a:spcBef>
              <a:defRPr sz="3984" b="1">
                <a:latin typeface="Avenir Next Regular"/>
                <a:ea typeface="Avenir Next Regular"/>
                <a:cs typeface="Avenir Next Regular"/>
                <a:sym typeface="Avenir Next Regular"/>
              </a:defRPr>
            </a:pPr>
            <a:r>
              <a:rPr dirty="0">
                <a:solidFill>
                  <a:schemeClr val="bg1">
                    <a:lumMod val="10000"/>
                    <a:lumOff val="90000"/>
                  </a:schemeClr>
                </a:solidFill>
              </a:rPr>
              <a:t>, (comma)</a:t>
            </a:r>
          </a:p>
          <a:p>
            <a:pPr marL="1054100" lvl="1" indent="-527050" defTabSz="685165">
              <a:spcBef>
                <a:spcPts val="3200"/>
              </a:spcBef>
              <a:defRPr sz="3984"/>
            </a:pPr>
            <a:r>
              <a:rPr dirty="0">
                <a:solidFill>
                  <a:schemeClr val="bg1">
                    <a:lumMod val="10000"/>
                    <a:lumOff val="90000"/>
                  </a:schemeClr>
                </a:solidFill>
              </a:rPr>
              <a:t>combines separate expressions into one</a:t>
            </a:r>
          </a:p>
          <a:p>
            <a:pPr marL="1054100" lvl="1" indent="-527050" defTabSz="685165">
              <a:spcBef>
                <a:spcPts val="3200"/>
              </a:spcBef>
              <a:defRPr sz="3984"/>
            </a:pPr>
            <a:r>
              <a:rPr dirty="0">
                <a:solidFill>
                  <a:schemeClr val="bg1">
                    <a:lumMod val="10000"/>
                    <a:lumOff val="90000"/>
                  </a:schemeClr>
                </a:solidFill>
              </a:rPr>
              <a:t>evaluates them from left to right</a:t>
            </a:r>
          </a:p>
          <a:p>
            <a:pPr marL="1054100" lvl="1" indent="-527050" defTabSz="685165">
              <a:spcBef>
                <a:spcPts val="3200"/>
              </a:spcBef>
              <a:defRPr sz="3984"/>
            </a:pPr>
            <a:r>
              <a:rPr dirty="0">
                <a:solidFill>
                  <a:schemeClr val="bg1">
                    <a:lumMod val="10000"/>
                    <a:lumOff val="90000"/>
                  </a:schemeClr>
                </a:solidFill>
              </a:rPr>
              <a:t>the value of the whole expression is the value of the right most sub-expression</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C programming language"/>
          <p:cNvSpPr txBox="1">
            <a:spLocks noGrp="1"/>
          </p:cNvSpPr>
          <p:nvPr>
            <p:ph type="body" idx="21"/>
          </p:nvPr>
        </p:nvSpPr>
        <p:spPr>
          <a:prstGeom prst="rect">
            <a:avLst/>
          </a:prstGeom>
        </p:spPr>
        <p:txBody>
          <a:bodyPr/>
          <a:lstStyle/>
          <a:p>
            <a:r>
              <a:t>C programming language</a:t>
            </a:r>
          </a:p>
        </p:txBody>
      </p:sp>
      <p:sp>
        <p:nvSpPr>
          <p:cNvPr id="304" name="Type conversion"/>
          <p:cNvSpPr txBox="1">
            <a:spLocks noGrp="1"/>
          </p:cNvSpPr>
          <p:nvPr>
            <p:ph type="title"/>
          </p:nvPr>
        </p:nvSpPr>
        <p:spPr>
          <a:prstGeom prst="rect">
            <a:avLst/>
          </a:prstGeom>
        </p:spPr>
        <p:txBody>
          <a:bodyPr/>
          <a:lstStyle>
            <a:lvl1pPr defTabSz="685165">
              <a:spcBef>
                <a:spcPts val="3200"/>
              </a:spcBef>
              <a:defRPr sz="7221"/>
            </a:lvl1pPr>
          </a:lstStyle>
          <a:p>
            <a:r>
              <a:t>Type conversion</a:t>
            </a:r>
          </a:p>
        </p:txBody>
      </p:sp>
      <p:sp>
        <p:nvSpPr>
          <p:cNvPr id="305" name="C does some automatic type conversion if the expression types are mixed. If there are no unsigned values, the rules for conversion for two operands are:…"/>
          <p:cNvSpPr txBox="1">
            <a:spLocks noGrp="1"/>
          </p:cNvSpPr>
          <p:nvPr>
            <p:ph type="body" idx="1"/>
          </p:nvPr>
        </p:nvSpPr>
        <p:spPr>
          <a:prstGeom prst="rect">
            <a:avLst/>
          </a:prstGeom>
        </p:spPr>
        <p:txBody>
          <a:bodyPr/>
          <a:lstStyle/>
          <a:p>
            <a:pPr marL="450850" indent="-450850" defTabSz="586104">
              <a:spcBef>
                <a:spcPts val="2700"/>
              </a:spcBef>
              <a:defRPr sz="3407" b="1">
                <a:latin typeface="Avenir Next Regular"/>
                <a:ea typeface="Avenir Next Regular"/>
                <a:cs typeface="Avenir Next Regular"/>
                <a:sym typeface="Avenir Next Regular"/>
              </a:defRPr>
            </a:pPr>
            <a:r>
              <a:rPr dirty="0">
                <a:solidFill>
                  <a:schemeClr val="bg1">
                    <a:lumMod val="10000"/>
                    <a:lumOff val="90000"/>
                  </a:schemeClr>
                </a:solidFill>
              </a:rPr>
              <a:t>C does some automatic type conversion if the expression types are mixed. If there are no unsigned values, the rules for conversion for two operands are:</a:t>
            </a:r>
          </a:p>
          <a:p>
            <a:pPr marL="901700" lvl="1" indent="-450850" defTabSz="586104">
              <a:spcBef>
                <a:spcPts val="2700"/>
              </a:spcBef>
              <a:defRPr sz="3407"/>
            </a:pPr>
            <a:r>
              <a:rPr dirty="0">
                <a:solidFill>
                  <a:schemeClr val="bg1">
                    <a:lumMod val="10000"/>
                    <a:lumOff val="90000"/>
                  </a:schemeClr>
                </a:solidFill>
              </a:rPr>
              <a:t>if any long double, convert other to long double</a:t>
            </a:r>
          </a:p>
          <a:p>
            <a:pPr marL="901700" lvl="1" indent="-450850" defTabSz="586104">
              <a:spcBef>
                <a:spcPts val="2700"/>
              </a:spcBef>
              <a:defRPr sz="3407"/>
            </a:pPr>
            <a:r>
              <a:rPr dirty="0">
                <a:solidFill>
                  <a:schemeClr val="bg1">
                    <a:lumMod val="10000"/>
                    <a:lumOff val="90000"/>
                  </a:schemeClr>
                </a:solidFill>
              </a:rPr>
              <a:t>else if any double, convert other to double</a:t>
            </a:r>
          </a:p>
          <a:p>
            <a:pPr marL="901700" lvl="1" indent="-450850" defTabSz="586104">
              <a:spcBef>
                <a:spcPts val="2700"/>
              </a:spcBef>
              <a:defRPr sz="3407"/>
            </a:pPr>
            <a:r>
              <a:rPr dirty="0">
                <a:solidFill>
                  <a:schemeClr val="bg1">
                    <a:lumMod val="10000"/>
                    <a:lumOff val="90000"/>
                  </a:schemeClr>
                </a:solidFill>
              </a:rPr>
              <a:t>else if any float, convert other to float</a:t>
            </a:r>
          </a:p>
          <a:p>
            <a:pPr marL="901700" lvl="1" indent="-450850" defTabSz="586104">
              <a:spcBef>
                <a:spcPts val="2700"/>
              </a:spcBef>
              <a:defRPr sz="3407"/>
            </a:pPr>
            <a:r>
              <a:rPr dirty="0">
                <a:solidFill>
                  <a:schemeClr val="bg1">
                    <a:lumMod val="10000"/>
                    <a:lumOff val="90000"/>
                  </a:schemeClr>
                </a:solidFill>
              </a:rPr>
              <a:t>else</a:t>
            </a:r>
          </a:p>
          <a:p>
            <a:pPr marL="1352550" lvl="2" indent="-450850" defTabSz="586104">
              <a:spcBef>
                <a:spcPts val="2700"/>
              </a:spcBef>
              <a:defRPr sz="3407"/>
            </a:pPr>
            <a:r>
              <a:rPr dirty="0">
                <a:solidFill>
                  <a:schemeClr val="bg1">
                    <a:lumMod val="10000"/>
                    <a:lumOff val="90000"/>
                  </a:schemeClr>
                </a:solidFill>
              </a:rPr>
              <a:t>convert any char or short to int</a:t>
            </a:r>
          </a:p>
          <a:p>
            <a:pPr marL="1352550" lvl="2" indent="-450850" defTabSz="586104">
              <a:spcBef>
                <a:spcPts val="2700"/>
              </a:spcBef>
              <a:defRPr sz="3407"/>
            </a:pPr>
            <a:r>
              <a:rPr dirty="0">
                <a:solidFill>
                  <a:schemeClr val="bg1">
                    <a:lumMod val="10000"/>
                    <a:lumOff val="90000"/>
                  </a:schemeClr>
                </a:solidFill>
              </a:rPr>
              <a:t>if any long, convert other to long</a:t>
            </a:r>
          </a:p>
          <a:p>
            <a:pPr marL="901700" lvl="1" indent="-450850" defTabSz="586104">
              <a:spcBef>
                <a:spcPts val="2700"/>
              </a:spcBef>
              <a:defRPr sz="3407"/>
            </a:pPr>
            <a:r>
              <a:rPr dirty="0">
                <a:solidFill>
                  <a:schemeClr val="bg1">
                    <a:lumMod val="10000"/>
                    <a:lumOff val="90000"/>
                  </a:schemeClr>
                </a:solidFill>
              </a:rPr>
              <a:t>Any explicit type conversions can be made by casting an expression to another type, using (double), (float), etc., before the expression to be cast.</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C programming language"/>
          <p:cNvSpPr txBox="1">
            <a:spLocks noGrp="1"/>
          </p:cNvSpPr>
          <p:nvPr>
            <p:ph type="body" idx="21"/>
          </p:nvPr>
        </p:nvSpPr>
        <p:spPr>
          <a:prstGeom prst="rect">
            <a:avLst/>
          </a:prstGeom>
        </p:spPr>
        <p:txBody>
          <a:bodyPr/>
          <a:lstStyle/>
          <a:p>
            <a:r>
              <a:t>C programming language</a:t>
            </a:r>
          </a:p>
        </p:txBody>
      </p:sp>
      <p:sp>
        <p:nvSpPr>
          <p:cNvPr id="308" name="Type conversion"/>
          <p:cNvSpPr txBox="1">
            <a:spLocks noGrp="1"/>
          </p:cNvSpPr>
          <p:nvPr>
            <p:ph type="title"/>
          </p:nvPr>
        </p:nvSpPr>
        <p:spPr>
          <a:prstGeom prst="rect">
            <a:avLst/>
          </a:prstGeom>
        </p:spPr>
        <p:txBody>
          <a:bodyPr/>
          <a:lstStyle>
            <a:lvl1pPr defTabSz="685165">
              <a:spcBef>
                <a:spcPts val="3200"/>
              </a:spcBef>
              <a:defRPr sz="7221"/>
            </a:lvl1pPr>
          </a:lstStyle>
          <a:p>
            <a:r>
              <a:t>Type conversion</a:t>
            </a:r>
          </a:p>
        </p:txBody>
      </p:sp>
      <p:sp>
        <p:nvSpPr>
          <p:cNvPr id="309" name="int main()…"/>
          <p:cNvSpPr txBox="1"/>
          <p:nvPr/>
        </p:nvSpPr>
        <p:spPr>
          <a:xfrm>
            <a:off x="3533049" y="4063999"/>
            <a:ext cx="17317902" cy="746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376554">
              <a:spcBef>
                <a:spcPts val="0"/>
              </a:spcBef>
              <a:tabLst>
                <a:tab pos="368300" algn="l"/>
              </a:tabLst>
              <a:defRPr sz="5000">
                <a:solidFill>
                  <a:srgbClr val="4EB0CC"/>
                </a:solidFill>
                <a:latin typeface="Menlo Regular"/>
                <a:ea typeface="Menlo Regular"/>
                <a:cs typeface="Menlo Regular"/>
                <a:sym typeface="Menlo Regular"/>
              </a:defRPr>
            </a:pPr>
            <a:r>
              <a:rPr>
                <a:solidFill>
                  <a:srgbClr val="E12DA0"/>
                </a:solidFill>
              </a:rPr>
              <a:t>int</a:t>
            </a:r>
            <a:r>
              <a:rPr>
                <a:solidFill>
                  <a:srgbClr val="E7E8EB"/>
                </a:solidFill>
              </a:rPr>
              <a:t> </a:t>
            </a:r>
            <a:r>
              <a:t>main</a:t>
            </a:r>
            <a:r>
              <a:rPr>
                <a:solidFill>
                  <a:srgbClr val="E7E8EB"/>
                </a:solidFill>
              </a:rPr>
              <a:t>()</a:t>
            </a:r>
          </a:p>
          <a:p>
            <a:pPr defTabSz="376554">
              <a:spcBef>
                <a:spcPts val="0"/>
              </a:spcBef>
              <a:tabLst>
                <a:tab pos="368300" algn="l"/>
              </a:tabLst>
              <a:defRPr sz="5000">
                <a:solidFill>
                  <a:srgbClr val="E7E8EB"/>
                </a:solidFill>
                <a:latin typeface="Menlo Regular"/>
                <a:ea typeface="Menlo Regular"/>
                <a:cs typeface="Menlo Regular"/>
                <a:sym typeface="Menlo Regular"/>
              </a:defRPr>
            </a:pPr>
            <a:r>
              <a:t>{</a:t>
            </a:r>
          </a:p>
          <a:p>
            <a:pPr defTabSz="376554">
              <a:spcBef>
                <a:spcPts val="0"/>
              </a:spcBef>
              <a:tabLst>
                <a:tab pos="368300" algn="l"/>
              </a:tabLst>
              <a:defRPr sz="5000">
                <a:solidFill>
                  <a:srgbClr val="E7E8EB"/>
                </a:solidFill>
                <a:latin typeface="Menlo Regular"/>
                <a:ea typeface="Menlo Regular"/>
                <a:cs typeface="Menlo Regular"/>
                <a:sym typeface="Menlo Regular"/>
              </a:defRPr>
            </a:pPr>
            <a:r>
              <a:t>  </a:t>
            </a:r>
            <a:r>
              <a:rPr>
                <a:solidFill>
                  <a:srgbClr val="E12DA0"/>
                </a:solidFill>
              </a:rPr>
              <a:t>int</a:t>
            </a:r>
            <a:r>
              <a:t> x=</a:t>
            </a:r>
            <a:r>
              <a:rPr>
                <a:solidFill>
                  <a:srgbClr val="00AAA3"/>
                </a:solidFill>
              </a:rPr>
              <a:t>8</a:t>
            </a:r>
            <a:r>
              <a:t>, y=</a:t>
            </a:r>
            <a:r>
              <a:rPr>
                <a:solidFill>
                  <a:srgbClr val="00AAA3"/>
                </a:solidFill>
              </a:rPr>
              <a:t>10</a:t>
            </a:r>
            <a:r>
              <a:t>;</a:t>
            </a:r>
          </a:p>
          <a:p>
            <a:pPr defTabSz="376554">
              <a:spcBef>
                <a:spcPts val="0"/>
              </a:spcBef>
              <a:tabLst>
                <a:tab pos="368300" algn="l"/>
              </a:tabLst>
              <a:defRPr sz="5000">
                <a:solidFill>
                  <a:srgbClr val="E7E8EB"/>
                </a:solidFill>
                <a:latin typeface="Menlo Regular"/>
                <a:ea typeface="Menlo Regular"/>
                <a:cs typeface="Menlo Regular"/>
                <a:sym typeface="Menlo Regular"/>
              </a:defRPr>
            </a:pPr>
            <a:r>
              <a:t>  </a:t>
            </a:r>
            <a:r>
              <a:rPr>
                <a:solidFill>
                  <a:srgbClr val="E12DA0"/>
                </a:solidFill>
              </a:rPr>
              <a:t>float</a:t>
            </a:r>
            <a:r>
              <a:t> z1, z2;</a:t>
            </a:r>
          </a:p>
          <a:p>
            <a:pPr defTabSz="376554">
              <a:spcBef>
                <a:spcPts val="0"/>
              </a:spcBef>
              <a:tabLst>
                <a:tab pos="368300" algn="l"/>
              </a:tabLst>
              <a:defRPr sz="5000">
                <a:solidFill>
                  <a:srgbClr val="E7E8EB"/>
                </a:solidFill>
                <a:latin typeface="Menlo Regular"/>
                <a:ea typeface="Menlo Regular"/>
                <a:cs typeface="Menlo Regular"/>
                <a:sym typeface="Menlo Regular"/>
              </a:defRPr>
            </a:pPr>
            <a:endParaRPr/>
          </a:p>
          <a:p>
            <a:pPr defTabSz="376554">
              <a:spcBef>
                <a:spcPts val="0"/>
              </a:spcBef>
              <a:tabLst>
                <a:tab pos="368300" algn="l"/>
              </a:tabLst>
              <a:defRPr sz="5000">
                <a:solidFill>
                  <a:srgbClr val="E7E8EB"/>
                </a:solidFill>
                <a:latin typeface="Menlo Regular"/>
                <a:ea typeface="Menlo Regular"/>
                <a:cs typeface="Menlo Regular"/>
                <a:sym typeface="Menlo Regular"/>
              </a:defRPr>
            </a:pPr>
            <a:r>
              <a:t>  z1 = x/y;</a:t>
            </a:r>
          </a:p>
          <a:p>
            <a:pPr defTabSz="376554">
              <a:spcBef>
                <a:spcPts val="0"/>
              </a:spcBef>
              <a:tabLst>
                <a:tab pos="368300" algn="l"/>
              </a:tabLst>
              <a:defRPr sz="5000">
                <a:solidFill>
                  <a:srgbClr val="E7E8EB"/>
                </a:solidFill>
                <a:latin typeface="Menlo Regular"/>
                <a:ea typeface="Menlo Regular"/>
                <a:cs typeface="Menlo Regular"/>
                <a:sym typeface="Menlo Regular"/>
              </a:defRPr>
            </a:pPr>
            <a:r>
              <a:t>  z2 = (</a:t>
            </a:r>
            <a:r>
              <a:rPr>
                <a:solidFill>
                  <a:srgbClr val="E12DA0"/>
                </a:solidFill>
              </a:rPr>
              <a:t>float</a:t>
            </a:r>
            <a:r>
              <a:t>) x / (</a:t>
            </a:r>
            <a:r>
              <a:rPr>
                <a:solidFill>
                  <a:srgbClr val="E12DA0"/>
                </a:solidFill>
              </a:rPr>
              <a:t>float</a:t>
            </a:r>
            <a:r>
              <a:t>) y;</a:t>
            </a:r>
          </a:p>
          <a:p>
            <a:pPr defTabSz="376554">
              <a:spcBef>
                <a:spcPts val="0"/>
              </a:spcBef>
              <a:tabLst>
                <a:tab pos="368300" algn="l"/>
              </a:tabLst>
              <a:defRPr sz="5000">
                <a:solidFill>
                  <a:srgbClr val="DE3A3C"/>
                </a:solidFill>
                <a:latin typeface="Menlo Regular"/>
                <a:ea typeface="Menlo Regular"/>
                <a:cs typeface="Menlo Regular"/>
                <a:sym typeface="Menlo Regular"/>
              </a:defRPr>
            </a:pPr>
            <a:r>
              <a:rPr>
                <a:solidFill>
                  <a:srgbClr val="E7E8EB"/>
                </a:solidFill>
              </a:rPr>
              <a:t>  </a:t>
            </a:r>
            <a:r>
              <a:rPr>
                <a:solidFill>
                  <a:srgbClr val="29A09F"/>
                </a:solidFill>
              </a:rPr>
              <a:t>printf</a:t>
            </a:r>
            <a:r>
              <a:rPr>
                <a:solidFill>
                  <a:srgbClr val="E7E8EB"/>
                </a:solidFill>
              </a:rPr>
              <a:t>(</a:t>
            </a:r>
            <a:r>
              <a:t>"z1 = %6.2f, z2 = %6.2f\n"</a:t>
            </a:r>
            <a:r>
              <a:rPr>
                <a:solidFill>
                  <a:srgbClr val="E7E8EB"/>
                </a:solidFill>
              </a:rPr>
              <a:t>, z1, z2);</a:t>
            </a:r>
          </a:p>
          <a:p>
            <a:pPr defTabSz="376554">
              <a:spcBef>
                <a:spcPts val="0"/>
              </a:spcBef>
              <a:tabLst>
                <a:tab pos="368300" algn="l"/>
              </a:tabLst>
              <a:defRPr sz="5000">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C programming language"/>
          <p:cNvSpPr txBox="1">
            <a:spLocks noGrp="1"/>
          </p:cNvSpPr>
          <p:nvPr>
            <p:ph type="body" idx="21"/>
          </p:nvPr>
        </p:nvSpPr>
        <p:spPr>
          <a:prstGeom prst="rect">
            <a:avLst/>
          </a:prstGeom>
        </p:spPr>
        <p:txBody>
          <a:bodyPr/>
          <a:lstStyle/>
          <a:p>
            <a:r>
              <a:t>C programming language</a:t>
            </a:r>
          </a:p>
        </p:txBody>
      </p:sp>
      <p:sp>
        <p:nvSpPr>
          <p:cNvPr id="312" name="Expressions and statements"/>
          <p:cNvSpPr txBox="1">
            <a:spLocks noGrp="1"/>
          </p:cNvSpPr>
          <p:nvPr>
            <p:ph type="title"/>
          </p:nvPr>
        </p:nvSpPr>
        <p:spPr>
          <a:prstGeom prst="rect">
            <a:avLst/>
          </a:prstGeom>
        </p:spPr>
        <p:txBody>
          <a:bodyPr/>
          <a:lstStyle>
            <a:lvl1pPr defTabSz="685165">
              <a:spcBef>
                <a:spcPts val="3200"/>
              </a:spcBef>
              <a:defRPr sz="7221"/>
            </a:lvl1pPr>
          </a:lstStyle>
          <a:p>
            <a:r>
              <a:t>Expressions and statements</a:t>
            </a:r>
          </a:p>
        </p:txBody>
      </p:sp>
      <p:sp>
        <p:nvSpPr>
          <p:cNvPr id="313" name="Expressions include variable names, function names, array names, constants, function calls, array references, and structure references. Applying an operator to an expression is still an expression, and an expression enclosed within parentheses is also an"/>
          <p:cNvSpPr txBox="1">
            <a:spLocks noGrp="1"/>
          </p:cNvSpPr>
          <p:nvPr>
            <p:ph type="body" idx="1"/>
          </p:nvPr>
        </p:nvSpPr>
        <p:spPr>
          <a:prstGeom prst="rect">
            <a:avLst/>
          </a:prstGeom>
        </p:spPr>
        <p:txBody>
          <a:bodyPr/>
          <a:lstStyle/>
          <a:p>
            <a:pPr marL="495300" indent="-495300" defTabSz="643889">
              <a:spcBef>
                <a:spcPts val="3000"/>
              </a:spcBef>
              <a:defRPr sz="3743"/>
            </a:pPr>
            <a:r>
              <a:rPr b="1" dirty="0">
                <a:solidFill>
                  <a:schemeClr val="bg1">
                    <a:lumMod val="10000"/>
                    <a:lumOff val="90000"/>
                  </a:schemeClr>
                </a:solidFill>
                <a:latin typeface="Avenir Next Regular"/>
                <a:ea typeface="Avenir Next Regular"/>
                <a:cs typeface="Avenir Next Regular"/>
                <a:sym typeface="Avenir Next Regular"/>
              </a:rPr>
              <a:t>Expressions</a:t>
            </a:r>
            <a:r>
              <a:rPr dirty="0">
                <a:solidFill>
                  <a:schemeClr val="bg1">
                    <a:lumMod val="10000"/>
                    <a:lumOff val="90000"/>
                  </a:schemeClr>
                </a:solidFill>
              </a:rPr>
              <a:t> include variable names, function names, array names, constants, function calls, array references, and structure references. Applying an operator to an expression is still an expression, and an expression enclosed within parentheses is also an expression. </a:t>
            </a:r>
          </a:p>
          <a:p>
            <a:pPr marL="495300" indent="-495300" defTabSz="643889">
              <a:spcBef>
                <a:spcPts val="3000"/>
              </a:spcBef>
              <a:defRPr sz="3743"/>
            </a:pPr>
            <a:r>
              <a:rPr dirty="0">
                <a:solidFill>
                  <a:schemeClr val="bg1">
                    <a:lumMod val="10000"/>
                    <a:lumOff val="90000"/>
                  </a:schemeClr>
                </a:solidFill>
              </a:rPr>
              <a:t>A </a:t>
            </a:r>
            <a:r>
              <a:rPr b="1" dirty="0">
                <a:solidFill>
                  <a:schemeClr val="bg1">
                    <a:lumMod val="10000"/>
                    <a:lumOff val="90000"/>
                  </a:schemeClr>
                </a:solidFill>
                <a:latin typeface="Avenir Next Regular"/>
                <a:ea typeface="Avenir Next Regular"/>
                <a:cs typeface="Avenir Next Regular"/>
                <a:sym typeface="Avenir Next Regular"/>
              </a:rPr>
              <a:t>statement</a:t>
            </a:r>
            <a:r>
              <a:rPr dirty="0">
                <a:solidFill>
                  <a:schemeClr val="bg1">
                    <a:lumMod val="10000"/>
                    <a:lumOff val="90000"/>
                  </a:schemeClr>
                </a:solidFill>
              </a:rPr>
              <a:t> is:</a:t>
            </a:r>
          </a:p>
          <a:p>
            <a:pPr marL="990600" lvl="1" indent="-495300" defTabSz="643889">
              <a:spcBef>
                <a:spcPts val="3000"/>
              </a:spcBef>
              <a:defRPr sz="3743"/>
            </a:pPr>
            <a:r>
              <a:rPr dirty="0">
                <a:solidFill>
                  <a:schemeClr val="bg1">
                    <a:lumMod val="10000"/>
                    <a:lumOff val="90000"/>
                  </a:schemeClr>
                </a:solidFill>
              </a:rPr>
              <a:t>a valid expression followed by a semicolon</a:t>
            </a:r>
          </a:p>
          <a:p>
            <a:pPr marL="990600" lvl="1" indent="-495300" defTabSz="643889">
              <a:spcBef>
                <a:spcPts val="3000"/>
              </a:spcBef>
              <a:defRPr sz="3743"/>
            </a:pPr>
            <a:r>
              <a:rPr dirty="0">
                <a:solidFill>
                  <a:schemeClr val="bg1">
                    <a:lumMod val="10000"/>
                    <a:lumOff val="90000"/>
                  </a:schemeClr>
                </a:solidFill>
              </a:rPr>
              <a:t>a group of statements combined into a block by enclosing them in braces {}. This is then treated as a single statement.</a:t>
            </a:r>
          </a:p>
          <a:p>
            <a:pPr marL="990600" lvl="1" indent="-495300" defTabSz="643889">
              <a:spcBef>
                <a:spcPts val="3000"/>
              </a:spcBef>
              <a:defRPr sz="3743"/>
            </a:pPr>
            <a:r>
              <a:rPr dirty="0">
                <a:solidFill>
                  <a:schemeClr val="bg1">
                    <a:lumMod val="10000"/>
                    <a:lumOff val="90000"/>
                  </a:schemeClr>
                </a:solidFill>
              </a:rPr>
              <a:t>a special statement (break, continue, do, for, </a:t>
            </a:r>
            <a:r>
              <a:rPr dirty="0" err="1">
                <a:solidFill>
                  <a:schemeClr val="bg1">
                    <a:lumMod val="10000"/>
                    <a:lumOff val="90000"/>
                  </a:schemeClr>
                </a:solidFill>
              </a:rPr>
              <a:t>goto</a:t>
            </a:r>
            <a:r>
              <a:rPr dirty="0">
                <a:solidFill>
                  <a:schemeClr val="bg1">
                    <a:lumMod val="10000"/>
                    <a:lumOff val="90000"/>
                  </a:schemeClr>
                </a:solidFill>
              </a:rPr>
              <a:t>, if, return, switch, while,} and the null statement)</a:t>
            </a:r>
          </a:p>
          <a:p>
            <a:pPr marL="990600" lvl="1" indent="-495300" defTabSz="643889">
              <a:spcBef>
                <a:spcPts val="3000"/>
              </a:spcBef>
              <a:defRPr sz="3743"/>
            </a:pPr>
            <a:r>
              <a:rPr dirty="0">
                <a:solidFill>
                  <a:schemeClr val="bg1">
                    <a:lumMod val="10000"/>
                    <a:lumOff val="90000"/>
                  </a:schemeClr>
                </a:solidFill>
              </a:rPr>
              <a:t>A statement can be labeled, for use with </a:t>
            </a:r>
            <a:r>
              <a:rPr dirty="0" err="1">
                <a:solidFill>
                  <a:schemeClr val="bg1">
                    <a:lumMod val="10000"/>
                    <a:lumOff val="90000"/>
                  </a:schemeClr>
                </a:solidFill>
              </a:rPr>
              <a:t>goto</a:t>
            </a:r>
            <a:r>
              <a:rPr dirty="0">
                <a:solidFill>
                  <a:schemeClr val="bg1">
                    <a:lumMod val="10000"/>
                    <a:lumOff val="90000"/>
                  </a:schemeClr>
                </a:solidFill>
              </a:rPr>
              <a:t>. Since </a:t>
            </a:r>
            <a:r>
              <a:rPr dirty="0" err="1">
                <a:solidFill>
                  <a:schemeClr val="bg1">
                    <a:lumMod val="10000"/>
                    <a:lumOff val="90000"/>
                  </a:schemeClr>
                </a:solidFill>
              </a:rPr>
              <a:t>goto</a:t>
            </a:r>
            <a:r>
              <a:rPr dirty="0">
                <a:solidFill>
                  <a:schemeClr val="bg1">
                    <a:lumMod val="10000"/>
                    <a:lumOff val="90000"/>
                  </a:schemeClr>
                </a:solidFill>
              </a:rPr>
              <a:t> disrupts structured control flow, however, it is not generally recommended.</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C programming language"/>
          <p:cNvSpPr txBox="1">
            <a:spLocks noGrp="1"/>
          </p:cNvSpPr>
          <p:nvPr>
            <p:ph type="body" idx="21"/>
          </p:nvPr>
        </p:nvSpPr>
        <p:spPr>
          <a:prstGeom prst="rect">
            <a:avLst/>
          </a:prstGeom>
        </p:spPr>
        <p:txBody>
          <a:bodyPr/>
          <a:lstStyle/>
          <a:p>
            <a:r>
              <a:t>C programming language</a:t>
            </a:r>
          </a:p>
        </p:txBody>
      </p:sp>
      <p:sp>
        <p:nvSpPr>
          <p:cNvPr id="316" name="Control flow"/>
          <p:cNvSpPr txBox="1">
            <a:spLocks noGrp="1"/>
          </p:cNvSpPr>
          <p:nvPr>
            <p:ph type="title"/>
          </p:nvPr>
        </p:nvSpPr>
        <p:spPr>
          <a:prstGeom prst="rect">
            <a:avLst/>
          </a:prstGeom>
        </p:spPr>
        <p:txBody>
          <a:bodyPr/>
          <a:lstStyle>
            <a:lvl1pPr defTabSz="685165">
              <a:spcBef>
                <a:spcPts val="3200"/>
              </a:spcBef>
              <a:defRPr sz="7221"/>
            </a:lvl1pPr>
          </a:lstStyle>
          <a:p>
            <a:r>
              <a:t>Control flow</a:t>
            </a:r>
          </a:p>
        </p:txBody>
      </p:sp>
      <p:sp>
        <p:nvSpPr>
          <p:cNvPr id="317" name="Basic control flow is governed by the if..else, while,do...while, and for statements."/>
          <p:cNvSpPr txBox="1">
            <a:spLocks noGrp="1"/>
          </p:cNvSpPr>
          <p:nvPr>
            <p:ph type="body" idx="1"/>
          </p:nvPr>
        </p:nvSpPr>
        <p:spPr>
          <a:prstGeom prst="rect">
            <a:avLst/>
          </a:prstGeom>
        </p:spPr>
        <p:txBody>
          <a:bodyPr/>
          <a:lstStyle/>
          <a:p>
            <a:r>
              <a:rPr dirty="0">
                <a:solidFill>
                  <a:schemeClr val="bg1">
                    <a:lumMod val="10000"/>
                    <a:lumOff val="90000"/>
                  </a:schemeClr>
                </a:solidFill>
              </a:rPr>
              <a:t>Basic control flow is governed by the </a:t>
            </a:r>
            <a:r>
              <a:rPr dirty="0" err="1">
                <a:solidFill>
                  <a:schemeClr val="bg1">
                    <a:lumMod val="10000"/>
                    <a:lumOff val="90000"/>
                  </a:schemeClr>
                </a:solidFill>
              </a:rPr>
              <a:t>if..else</a:t>
            </a:r>
            <a:r>
              <a:rPr dirty="0">
                <a:solidFill>
                  <a:schemeClr val="bg1">
                    <a:lumMod val="10000"/>
                    <a:lumOff val="90000"/>
                  </a:schemeClr>
                </a:solidFill>
              </a:rPr>
              <a:t>, </a:t>
            </a:r>
            <a:r>
              <a:rPr dirty="0" err="1">
                <a:solidFill>
                  <a:schemeClr val="bg1">
                    <a:lumMod val="10000"/>
                    <a:lumOff val="90000"/>
                  </a:schemeClr>
                </a:solidFill>
              </a:rPr>
              <a:t>while,do</a:t>
            </a:r>
            <a:r>
              <a:rPr dirty="0">
                <a:solidFill>
                  <a:schemeClr val="bg1">
                    <a:lumMod val="10000"/>
                    <a:lumOff val="90000"/>
                  </a:schemeClr>
                </a:solidFill>
              </a:rPr>
              <a:t>...while, and for statements.</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C programming language"/>
          <p:cNvSpPr txBox="1">
            <a:spLocks noGrp="1"/>
          </p:cNvSpPr>
          <p:nvPr>
            <p:ph type="body" idx="21"/>
          </p:nvPr>
        </p:nvSpPr>
        <p:spPr>
          <a:prstGeom prst="rect">
            <a:avLst/>
          </a:prstGeom>
        </p:spPr>
        <p:txBody>
          <a:bodyPr/>
          <a:lstStyle/>
          <a:p>
            <a:r>
              <a:t>C programming language</a:t>
            </a:r>
          </a:p>
        </p:txBody>
      </p:sp>
      <p:sp>
        <p:nvSpPr>
          <p:cNvPr id="320" name="Decision making"/>
          <p:cNvSpPr txBox="1">
            <a:spLocks noGrp="1"/>
          </p:cNvSpPr>
          <p:nvPr>
            <p:ph type="title"/>
          </p:nvPr>
        </p:nvSpPr>
        <p:spPr>
          <a:prstGeom prst="rect">
            <a:avLst/>
          </a:prstGeom>
        </p:spPr>
        <p:txBody>
          <a:bodyPr/>
          <a:lstStyle>
            <a:lvl1pPr defTabSz="685165">
              <a:spcBef>
                <a:spcPts val="3200"/>
              </a:spcBef>
              <a:defRPr sz="7221"/>
            </a:lvl1pPr>
          </a:lstStyle>
          <a:p>
            <a:r>
              <a:t>Decision making</a:t>
            </a:r>
          </a:p>
        </p:txBody>
      </p:sp>
      <p:sp>
        <p:nvSpPr>
          <p:cNvPr id="321" name="Use the if...else for conditional decisions. (exp is any valid expression, statement is any valid statement)"/>
          <p:cNvSpPr txBox="1">
            <a:spLocks noGrp="1"/>
          </p:cNvSpPr>
          <p:nvPr>
            <p:ph type="body" idx="1"/>
          </p:nvPr>
        </p:nvSpPr>
        <p:spPr>
          <a:prstGeom prst="rect">
            <a:avLst/>
          </a:prstGeom>
        </p:spPr>
        <p:txBody>
          <a:bodyPr/>
          <a:lstStyle/>
          <a:p>
            <a:r>
              <a:rPr dirty="0">
                <a:solidFill>
                  <a:schemeClr val="bg1">
                    <a:lumMod val="10000"/>
                    <a:lumOff val="90000"/>
                  </a:schemeClr>
                </a:solidFill>
              </a:rPr>
              <a:t>Use the </a:t>
            </a:r>
            <a:r>
              <a:rPr dirty="0">
                <a:solidFill>
                  <a:schemeClr val="bg1">
                    <a:lumMod val="10000"/>
                    <a:lumOff val="90000"/>
                  </a:schemeClr>
                </a:solidFill>
                <a:latin typeface="Courier"/>
                <a:ea typeface="Courier"/>
                <a:cs typeface="Courier"/>
                <a:sym typeface="Courier"/>
              </a:rPr>
              <a:t>if...else for</a:t>
            </a:r>
            <a:r>
              <a:rPr dirty="0">
                <a:solidFill>
                  <a:schemeClr val="bg1">
                    <a:lumMod val="10000"/>
                    <a:lumOff val="90000"/>
                  </a:schemeClr>
                </a:solidFill>
              </a:rPr>
              <a:t> conditional decisions. (</a:t>
            </a:r>
            <a:r>
              <a:rPr i="1" dirty="0">
                <a:solidFill>
                  <a:schemeClr val="bg1">
                    <a:lumMod val="10000"/>
                    <a:lumOff val="90000"/>
                  </a:schemeClr>
                </a:solidFill>
                <a:latin typeface="Avenir Next Regular"/>
                <a:ea typeface="Avenir Next Regular"/>
                <a:cs typeface="Avenir Next Regular"/>
                <a:sym typeface="Avenir Next Regular"/>
              </a:rPr>
              <a:t>exp</a:t>
            </a:r>
            <a:r>
              <a:rPr dirty="0">
                <a:solidFill>
                  <a:schemeClr val="bg1">
                    <a:lumMod val="10000"/>
                    <a:lumOff val="90000"/>
                  </a:schemeClr>
                </a:solidFill>
              </a:rPr>
              <a:t> is any valid expression, </a:t>
            </a:r>
            <a:r>
              <a:rPr i="1" dirty="0">
                <a:solidFill>
                  <a:schemeClr val="bg1">
                    <a:lumMod val="10000"/>
                    <a:lumOff val="90000"/>
                  </a:schemeClr>
                </a:solidFill>
                <a:latin typeface="Avenir Next Regular"/>
                <a:ea typeface="Avenir Next Regular"/>
                <a:cs typeface="Avenir Next Regular"/>
                <a:sym typeface="Avenir Next Regular"/>
              </a:rPr>
              <a:t>statement</a:t>
            </a:r>
            <a:r>
              <a:rPr dirty="0">
                <a:solidFill>
                  <a:schemeClr val="bg1">
                    <a:lumMod val="10000"/>
                    <a:lumOff val="90000"/>
                  </a:schemeClr>
                </a:solidFill>
              </a:rPr>
              <a:t> is any valid statement)</a:t>
            </a:r>
          </a:p>
        </p:txBody>
      </p:sp>
      <p:sp>
        <p:nvSpPr>
          <p:cNvPr id="322" name="main()        /*** check if a number is odd or even ***/…"/>
          <p:cNvSpPr txBox="1"/>
          <p:nvPr/>
        </p:nvSpPr>
        <p:spPr>
          <a:xfrm>
            <a:off x="3216230" y="5776404"/>
            <a:ext cx="18575189" cy="75258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376554">
              <a:spcBef>
                <a:spcPts val="0"/>
              </a:spcBef>
              <a:tabLst>
                <a:tab pos="368300" algn="l"/>
              </a:tabLst>
              <a:defRPr sz="5000">
                <a:solidFill>
                  <a:srgbClr val="23AD68"/>
                </a:solidFill>
                <a:latin typeface="Helvetica"/>
                <a:ea typeface="Helvetica"/>
                <a:cs typeface="Helvetica"/>
                <a:sym typeface="Helvetica"/>
              </a:defRPr>
            </a:pPr>
            <a:r>
              <a:rPr>
                <a:solidFill>
                  <a:srgbClr val="E7E8EB"/>
                </a:solidFill>
                <a:latin typeface="Menlo Regular"/>
                <a:ea typeface="Menlo Regular"/>
                <a:cs typeface="Menlo Regular"/>
                <a:sym typeface="Menlo Regular"/>
              </a:rPr>
              <a:t> </a:t>
            </a:r>
            <a:r>
              <a:rPr>
                <a:solidFill>
                  <a:srgbClr val="4EB0CC"/>
                </a:solidFill>
                <a:latin typeface="Menlo Regular"/>
                <a:ea typeface="Menlo Regular"/>
                <a:cs typeface="Menlo Regular"/>
                <a:sym typeface="Menlo Regular"/>
              </a:rPr>
              <a:t>main</a:t>
            </a:r>
            <a:r>
              <a:rPr>
                <a:solidFill>
                  <a:srgbClr val="E7E8EB"/>
                </a:solidFill>
                <a:latin typeface="Menlo Regular"/>
                <a:ea typeface="Menlo Regular"/>
                <a:cs typeface="Menlo Regular"/>
                <a:sym typeface="Menlo Regular"/>
              </a:rPr>
              <a:t>()        </a:t>
            </a:r>
            <a:r>
              <a:rPr>
                <a:solidFill>
                  <a:srgbClr val="23AD68">
                    <a:alpha val="45000"/>
                  </a:srgbClr>
                </a:solidFill>
                <a:latin typeface="Menlo Regular"/>
                <a:ea typeface="Menlo Regular"/>
                <a:cs typeface="Menlo Regular"/>
                <a:sym typeface="Menlo Regular"/>
              </a:rPr>
              <a:t>/**</a:t>
            </a:r>
            <a:r>
              <a:t>* check if a number is odd or even ***/</a:t>
            </a:r>
            <a:endParaRPr>
              <a:solidFill>
                <a:srgbClr val="E7E8EB"/>
              </a:solidFill>
              <a:latin typeface="Menlo Regular"/>
              <a:ea typeface="Menlo Regular"/>
              <a:cs typeface="Menlo Regular"/>
              <a:sym typeface="Menlo Regular"/>
            </a:endParaRPr>
          </a:p>
          <a:p>
            <a:pPr defTabSz="376554">
              <a:spcBef>
                <a:spcPts val="0"/>
              </a:spcBef>
              <a:tabLst>
                <a:tab pos="368300" algn="l"/>
              </a:tabLst>
              <a:defRPr sz="5000">
                <a:solidFill>
                  <a:srgbClr val="E7E8EB"/>
                </a:solidFill>
                <a:latin typeface="Menlo Regular"/>
                <a:ea typeface="Menlo Regular"/>
                <a:cs typeface="Menlo Regular"/>
                <a:sym typeface="Menlo Regular"/>
              </a:defRPr>
            </a:pPr>
            <a:r>
              <a:t>{</a:t>
            </a:r>
          </a:p>
          <a:p>
            <a:pPr defTabSz="376554">
              <a:spcBef>
                <a:spcPts val="0"/>
              </a:spcBef>
              <a:tabLst>
                <a:tab pos="368300" algn="l"/>
              </a:tabLst>
              <a:defRPr sz="5000">
                <a:solidFill>
                  <a:srgbClr val="E7E8EB"/>
                </a:solidFill>
                <a:latin typeface="Menlo Regular"/>
                <a:ea typeface="Menlo Regular"/>
                <a:cs typeface="Menlo Regular"/>
                <a:sym typeface="Menlo Regular"/>
              </a:defRPr>
            </a:pPr>
            <a:r>
              <a:t>  </a:t>
            </a:r>
            <a:r>
              <a:rPr>
                <a:solidFill>
                  <a:srgbClr val="E12DA0"/>
                </a:solidFill>
              </a:rPr>
              <a:t>int</a:t>
            </a:r>
            <a:r>
              <a:t> i;</a:t>
            </a:r>
          </a:p>
          <a:p>
            <a:pPr defTabSz="376554">
              <a:spcBef>
                <a:spcPts val="0"/>
              </a:spcBef>
              <a:tabLst>
                <a:tab pos="368300" algn="l"/>
              </a:tabLst>
              <a:defRPr sz="5000">
                <a:solidFill>
                  <a:srgbClr val="E7E8EB"/>
                </a:solidFill>
                <a:latin typeface="Menlo Regular"/>
                <a:ea typeface="Menlo Regular"/>
                <a:cs typeface="Menlo Regular"/>
                <a:sym typeface="Menlo Regular"/>
              </a:defRPr>
            </a:pPr>
            <a:r>
              <a:t>  scanf(</a:t>
            </a:r>
            <a:r>
              <a:rPr>
                <a:solidFill>
                  <a:srgbClr val="DE3A3C"/>
                </a:solidFill>
              </a:rPr>
              <a:t>"%d"</a:t>
            </a:r>
            <a:r>
              <a:t>, &amp;i);</a:t>
            </a:r>
          </a:p>
          <a:p>
            <a:pPr defTabSz="376554">
              <a:spcBef>
                <a:spcPts val="0"/>
              </a:spcBef>
              <a:tabLst>
                <a:tab pos="368300" algn="l"/>
              </a:tabLst>
              <a:defRPr sz="5000">
                <a:solidFill>
                  <a:srgbClr val="23AD68"/>
                </a:solidFill>
                <a:latin typeface="Menlo Regular"/>
                <a:ea typeface="Menlo Regular"/>
                <a:cs typeface="Menlo Regular"/>
                <a:sym typeface="Menlo Regular"/>
              </a:defRPr>
            </a:pPr>
            <a:r>
              <a:rPr>
                <a:solidFill>
                  <a:srgbClr val="E7E8EB"/>
                </a:solidFill>
              </a:rPr>
              <a:t>  </a:t>
            </a:r>
            <a:r>
              <a:rPr>
                <a:solidFill>
                  <a:srgbClr val="E12DA0"/>
                </a:solidFill>
              </a:rPr>
              <a:t>if</a:t>
            </a:r>
            <a:r>
              <a:rPr>
                <a:solidFill>
                  <a:srgbClr val="E7E8EB"/>
                </a:solidFill>
              </a:rPr>
              <a:t> (i%</a:t>
            </a:r>
            <a:r>
              <a:rPr>
                <a:solidFill>
                  <a:srgbClr val="00AAA3"/>
                </a:solidFill>
              </a:rPr>
              <a:t>2</a:t>
            </a:r>
            <a:r>
              <a:rPr>
                <a:solidFill>
                  <a:srgbClr val="E7E8EB"/>
                </a:solidFill>
              </a:rPr>
              <a:t> == </a:t>
            </a:r>
            <a:r>
              <a:rPr>
                <a:solidFill>
                  <a:srgbClr val="00AAA3"/>
                </a:solidFill>
              </a:rPr>
              <a:t>0</a:t>
            </a:r>
            <a:r>
              <a:rPr>
                <a:solidFill>
                  <a:srgbClr val="E7E8EB"/>
                </a:solidFill>
              </a:rPr>
              <a:t>)                </a:t>
            </a:r>
            <a:r>
              <a:rPr>
                <a:solidFill>
                  <a:srgbClr val="23AD68">
                    <a:alpha val="45000"/>
                  </a:srgbClr>
                </a:solidFill>
              </a:rPr>
              <a:t>/**</a:t>
            </a:r>
            <a:r>
              <a:rPr>
                <a:solidFill>
                  <a:srgbClr val="E7E8EB"/>
                </a:solidFill>
              </a:rPr>
              <a:t> </a:t>
            </a:r>
            <a:r>
              <a:rPr>
                <a:latin typeface="Helvetica"/>
                <a:ea typeface="Helvetica"/>
                <a:cs typeface="Helvetica"/>
                <a:sym typeface="Helvetica"/>
              </a:rPr>
              <a:t>OR   if (!(i%2))  **/</a:t>
            </a:r>
            <a:endParaRPr>
              <a:solidFill>
                <a:srgbClr val="E7E8EB"/>
              </a:solidFill>
            </a:endParaRPr>
          </a:p>
          <a:p>
            <a:pPr defTabSz="376554">
              <a:spcBef>
                <a:spcPts val="0"/>
              </a:spcBef>
              <a:tabLst>
                <a:tab pos="368300" algn="l"/>
              </a:tabLst>
              <a:defRPr sz="5000">
                <a:solidFill>
                  <a:srgbClr val="DE3A3C"/>
                </a:solidFill>
                <a:latin typeface="Menlo Regular"/>
                <a:ea typeface="Menlo Regular"/>
                <a:cs typeface="Menlo Regular"/>
                <a:sym typeface="Menlo Regular"/>
              </a:defRPr>
            </a:pPr>
            <a:r>
              <a:rPr>
                <a:solidFill>
                  <a:srgbClr val="E7E8EB"/>
                </a:solidFill>
              </a:rPr>
              <a:t>    printf(</a:t>
            </a:r>
            <a:r>
              <a:t>"i is even\n"</a:t>
            </a:r>
            <a:r>
              <a:rPr>
                <a:solidFill>
                  <a:srgbClr val="E7E8EB"/>
                </a:solidFill>
              </a:rPr>
              <a:t>);</a:t>
            </a:r>
          </a:p>
          <a:p>
            <a:pPr defTabSz="376554">
              <a:spcBef>
                <a:spcPts val="0"/>
              </a:spcBef>
              <a:tabLst>
                <a:tab pos="368300" algn="l"/>
              </a:tabLst>
              <a:defRPr sz="5000">
                <a:solidFill>
                  <a:srgbClr val="E12DA0"/>
                </a:solidFill>
                <a:latin typeface="Menlo Regular"/>
                <a:ea typeface="Menlo Regular"/>
                <a:cs typeface="Menlo Regular"/>
                <a:sym typeface="Menlo Regular"/>
              </a:defRPr>
            </a:pPr>
            <a:r>
              <a:rPr>
                <a:solidFill>
                  <a:srgbClr val="E7E8EB"/>
                </a:solidFill>
              </a:rPr>
              <a:t>  </a:t>
            </a:r>
            <a:r>
              <a:t>else</a:t>
            </a:r>
            <a:endParaRPr>
              <a:solidFill>
                <a:srgbClr val="E7E8EB"/>
              </a:solidFill>
            </a:endParaRPr>
          </a:p>
          <a:p>
            <a:pPr defTabSz="376554">
              <a:spcBef>
                <a:spcPts val="0"/>
              </a:spcBef>
              <a:tabLst>
                <a:tab pos="368300" algn="l"/>
              </a:tabLst>
              <a:defRPr sz="5000">
                <a:solidFill>
                  <a:srgbClr val="DE3A3C"/>
                </a:solidFill>
                <a:latin typeface="Menlo Regular"/>
                <a:ea typeface="Menlo Regular"/>
                <a:cs typeface="Menlo Regular"/>
                <a:sym typeface="Menlo Regular"/>
              </a:defRPr>
            </a:pPr>
            <a:r>
              <a:rPr>
                <a:solidFill>
                  <a:srgbClr val="E7E8EB"/>
                </a:solidFill>
              </a:rPr>
              <a:t>    printf(</a:t>
            </a:r>
            <a:r>
              <a:t>"i is odd\n"</a:t>
            </a:r>
            <a:r>
              <a:rPr>
                <a:solidFill>
                  <a:srgbClr val="E7E8EB"/>
                </a:solidFill>
              </a:rPr>
              <a:t>);</a:t>
            </a:r>
          </a:p>
          <a:p>
            <a:pPr defTabSz="376554">
              <a:spcBef>
                <a:spcPts val="0"/>
              </a:spcBef>
              <a:tabLst>
                <a:tab pos="368300" algn="l"/>
              </a:tabLst>
              <a:defRPr sz="5000">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C programming language"/>
          <p:cNvSpPr txBox="1">
            <a:spLocks noGrp="1"/>
          </p:cNvSpPr>
          <p:nvPr>
            <p:ph type="body" idx="21"/>
          </p:nvPr>
        </p:nvSpPr>
        <p:spPr>
          <a:prstGeom prst="rect">
            <a:avLst/>
          </a:prstGeom>
        </p:spPr>
        <p:txBody>
          <a:bodyPr/>
          <a:lstStyle/>
          <a:p>
            <a:r>
              <a:t>C programming language</a:t>
            </a:r>
          </a:p>
        </p:txBody>
      </p:sp>
      <p:sp>
        <p:nvSpPr>
          <p:cNvPr id="325" name="Looping"/>
          <p:cNvSpPr txBox="1">
            <a:spLocks noGrp="1"/>
          </p:cNvSpPr>
          <p:nvPr>
            <p:ph type="title"/>
          </p:nvPr>
        </p:nvSpPr>
        <p:spPr>
          <a:prstGeom prst="rect">
            <a:avLst/>
          </a:prstGeom>
        </p:spPr>
        <p:txBody>
          <a:bodyPr/>
          <a:lstStyle>
            <a:lvl1pPr defTabSz="685165">
              <a:spcBef>
                <a:spcPts val="3200"/>
              </a:spcBef>
              <a:defRPr sz="7221"/>
            </a:lvl1pPr>
          </a:lstStyle>
          <a:p>
            <a:r>
              <a:t>Looping</a:t>
            </a:r>
          </a:p>
        </p:txBody>
      </p:sp>
      <p:sp>
        <p:nvSpPr>
          <p:cNvPr id="326" name="while: testing at the beginning of the loop…"/>
          <p:cNvSpPr txBox="1">
            <a:spLocks noGrp="1"/>
          </p:cNvSpPr>
          <p:nvPr>
            <p:ph type="body" idx="1"/>
          </p:nvPr>
        </p:nvSpPr>
        <p:spPr>
          <a:prstGeom prst="rect">
            <a:avLst/>
          </a:prstGeom>
        </p:spPr>
        <p:txBody>
          <a:bodyPr/>
          <a:lstStyle/>
          <a:p>
            <a:r>
              <a:rPr dirty="0">
                <a:solidFill>
                  <a:schemeClr val="bg1">
                    <a:lumMod val="10000"/>
                    <a:lumOff val="90000"/>
                  </a:schemeClr>
                </a:solidFill>
              </a:rPr>
              <a:t>while: testing at the beginning of the loop</a:t>
            </a:r>
          </a:p>
          <a:p>
            <a:r>
              <a:rPr dirty="0">
                <a:solidFill>
                  <a:schemeClr val="bg1">
                    <a:lumMod val="10000"/>
                    <a:lumOff val="90000"/>
                  </a:schemeClr>
                </a:solidFill>
              </a:rPr>
              <a:t>do...while: testing at the end of the loop, after executing the loop at least once</a:t>
            </a:r>
          </a:p>
          <a:p>
            <a:r>
              <a:rPr dirty="0">
                <a:solidFill>
                  <a:schemeClr val="bg1">
                    <a:lumMod val="10000"/>
                    <a:lumOff val="90000"/>
                  </a:schemeClr>
                </a:solidFill>
              </a:rPr>
              <a:t>for: almost the same as while, in a compact form</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C programming language"/>
          <p:cNvSpPr txBox="1">
            <a:spLocks noGrp="1"/>
          </p:cNvSpPr>
          <p:nvPr>
            <p:ph type="body" idx="21"/>
          </p:nvPr>
        </p:nvSpPr>
        <p:spPr>
          <a:prstGeom prst="rect">
            <a:avLst/>
          </a:prstGeom>
        </p:spPr>
        <p:txBody>
          <a:bodyPr/>
          <a:lstStyle/>
          <a:p>
            <a:r>
              <a:t>C programming language</a:t>
            </a:r>
          </a:p>
        </p:txBody>
      </p:sp>
      <p:sp>
        <p:nvSpPr>
          <p:cNvPr id="329" name="Other control flow"/>
          <p:cNvSpPr txBox="1">
            <a:spLocks noGrp="1"/>
          </p:cNvSpPr>
          <p:nvPr>
            <p:ph type="title"/>
          </p:nvPr>
        </p:nvSpPr>
        <p:spPr>
          <a:prstGeom prst="rect">
            <a:avLst/>
          </a:prstGeom>
        </p:spPr>
        <p:txBody>
          <a:bodyPr/>
          <a:lstStyle>
            <a:lvl1pPr defTabSz="685165">
              <a:spcBef>
                <a:spcPts val="3200"/>
              </a:spcBef>
              <a:defRPr sz="7221"/>
            </a:lvl1pPr>
          </a:lstStyle>
          <a:p>
            <a:r>
              <a:t>Other control flow</a:t>
            </a:r>
          </a:p>
        </p:txBody>
      </p:sp>
      <p:sp>
        <p:nvSpPr>
          <p:cNvPr id="330" name="Other program control flow is governed by the switch statement, which allows comparison to a series of constant values, and the goto, continue, break, and return statements."/>
          <p:cNvSpPr txBox="1">
            <a:spLocks noGrp="1"/>
          </p:cNvSpPr>
          <p:nvPr>
            <p:ph type="body" idx="1"/>
          </p:nvPr>
        </p:nvSpPr>
        <p:spPr>
          <a:xfrm>
            <a:off x="762000" y="3364258"/>
            <a:ext cx="22860000" cy="8585201"/>
          </a:xfrm>
          <a:prstGeom prst="rect">
            <a:avLst/>
          </a:prstGeom>
        </p:spPr>
        <p:txBody>
          <a:bodyPr/>
          <a:lstStyle/>
          <a:p>
            <a:r>
              <a:rPr dirty="0">
                <a:solidFill>
                  <a:schemeClr val="bg1">
                    <a:lumMod val="10000"/>
                    <a:lumOff val="90000"/>
                  </a:schemeClr>
                </a:solidFill>
              </a:rPr>
              <a:t>Other program control flow is governed by the </a:t>
            </a:r>
            <a:r>
              <a:rPr dirty="0">
                <a:solidFill>
                  <a:schemeClr val="bg1">
                    <a:lumMod val="10000"/>
                    <a:lumOff val="90000"/>
                  </a:schemeClr>
                </a:solidFill>
                <a:latin typeface="Courier"/>
                <a:ea typeface="Courier"/>
                <a:cs typeface="Courier"/>
                <a:sym typeface="Courier"/>
              </a:rPr>
              <a:t>switch</a:t>
            </a:r>
            <a:r>
              <a:rPr dirty="0">
                <a:solidFill>
                  <a:schemeClr val="bg1">
                    <a:lumMod val="10000"/>
                    <a:lumOff val="90000"/>
                  </a:schemeClr>
                </a:solidFill>
              </a:rPr>
              <a:t> statement, which allows comparison to a series of constant values, and the </a:t>
            </a:r>
            <a:r>
              <a:rPr dirty="0" err="1">
                <a:solidFill>
                  <a:schemeClr val="bg1">
                    <a:lumMod val="10000"/>
                    <a:lumOff val="90000"/>
                  </a:schemeClr>
                </a:solidFill>
                <a:latin typeface="Courier"/>
                <a:ea typeface="Courier"/>
                <a:cs typeface="Courier"/>
                <a:sym typeface="Courier"/>
              </a:rPr>
              <a:t>goto</a:t>
            </a:r>
            <a:r>
              <a:rPr dirty="0">
                <a:solidFill>
                  <a:schemeClr val="bg1">
                    <a:lumMod val="10000"/>
                    <a:lumOff val="90000"/>
                  </a:schemeClr>
                </a:solidFill>
                <a:latin typeface="Courier"/>
                <a:ea typeface="Courier"/>
                <a:cs typeface="Courier"/>
                <a:sym typeface="Courier"/>
              </a:rPr>
              <a:t>, continue, break</a:t>
            </a:r>
            <a:r>
              <a:rPr dirty="0">
                <a:solidFill>
                  <a:schemeClr val="bg1">
                    <a:lumMod val="10000"/>
                    <a:lumOff val="90000"/>
                  </a:schemeClr>
                </a:solidFill>
              </a:rPr>
              <a:t>, and </a:t>
            </a:r>
            <a:r>
              <a:rPr dirty="0">
                <a:solidFill>
                  <a:schemeClr val="bg1">
                    <a:lumMod val="10000"/>
                    <a:lumOff val="90000"/>
                  </a:schemeClr>
                </a:solidFill>
                <a:latin typeface="Courier"/>
                <a:ea typeface="Courier"/>
                <a:cs typeface="Courier"/>
                <a:sym typeface="Courier"/>
              </a:rPr>
              <a:t>return</a:t>
            </a:r>
            <a:r>
              <a:rPr dirty="0">
                <a:solidFill>
                  <a:schemeClr val="bg1">
                    <a:lumMod val="10000"/>
                    <a:lumOff val="90000"/>
                  </a:schemeClr>
                </a:solidFill>
              </a:rPr>
              <a:t> statements.</a:t>
            </a:r>
          </a:p>
        </p:txBody>
      </p:sp>
      <p:sp>
        <p:nvSpPr>
          <p:cNvPr id="331" name="/**  Example with 'do...while' and 'switch': waiting for a yes/no answer  **/…"/>
          <p:cNvSpPr txBox="1"/>
          <p:nvPr/>
        </p:nvSpPr>
        <p:spPr>
          <a:xfrm>
            <a:off x="6815097" y="6032048"/>
            <a:ext cx="10753806" cy="71138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376554">
              <a:spcBef>
                <a:spcPts val="0"/>
              </a:spcBef>
              <a:tabLst>
                <a:tab pos="368300" algn="l"/>
              </a:tabLst>
              <a:defRPr sz="2500">
                <a:solidFill>
                  <a:srgbClr val="23AD68"/>
                </a:solidFill>
                <a:latin typeface="Helvetica"/>
                <a:ea typeface="Helvetica"/>
                <a:cs typeface="Helvetica"/>
                <a:sym typeface="Helvetica"/>
              </a:defRPr>
            </a:pPr>
            <a:r>
              <a:rPr>
                <a:solidFill>
                  <a:srgbClr val="23AD68">
                    <a:alpha val="45000"/>
                  </a:srgbClr>
                </a:solidFill>
                <a:latin typeface="Menlo Regular"/>
                <a:ea typeface="Menlo Regular"/>
                <a:cs typeface="Menlo Regular"/>
                <a:sym typeface="Menlo Regular"/>
              </a:rPr>
              <a:t>/**</a:t>
            </a:r>
            <a:r>
              <a:rPr>
                <a:solidFill>
                  <a:srgbClr val="E7E8EB"/>
                </a:solidFill>
                <a:latin typeface="Menlo Regular"/>
                <a:ea typeface="Menlo Regular"/>
                <a:cs typeface="Menlo Regular"/>
                <a:sym typeface="Menlo Regular"/>
              </a:rPr>
              <a:t>  </a:t>
            </a:r>
            <a:r>
              <a:t>Example with 'do...while' and 'switch': waiting for a yes/no answer  **/</a:t>
            </a:r>
            <a:endParaRPr>
              <a:solidFill>
                <a:srgbClr val="E7E8EB"/>
              </a:solidFill>
              <a:latin typeface="Menlo Regular"/>
              <a:ea typeface="Menlo Regular"/>
              <a:cs typeface="Menlo Regular"/>
              <a:sym typeface="Menlo Regular"/>
            </a:endParaRPr>
          </a:p>
          <a:p>
            <a:pPr defTabSz="376554">
              <a:spcBef>
                <a:spcPts val="0"/>
              </a:spcBef>
              <a:tabLst>
                <a:tab pos="368300" algn="l"/>
              </a:tabLst>
              <a:defRPr sz="2500">
                <a:solidFill>
                  <a:srgbClr val="4EB0CC"/>
                </a:solidFill>
                <a:latin typeface="Menlo Regular"/>
                <a:ea typeface="Menlo Regular"/>
                <a:cs typeface="Menlo Regular"/>
                <a:sym typeface="Menlo Regular"/>
              </a:defRPr>
            </a:pPr>
            <a:r>
              <a:t>main</a:t>
            </a:r>
            <a:r>
              <a:rPr>
                <a:solidFill>
                  <a:srgbClr val="E7E8EB"/>
                </a:solidFill>
              </a:rPr>
              <a:t>()</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  </a:t>
            </a:r>
            <a:r>
              <a:rPr>
                <a:solidFill>
                  <a:srgbClr val="E12DA0"/>
                </a:solidFill>
              </a:rPr>
              <a:t>char</a:t>
            </a:r>
            <a:r>
              <a:t> ans, c;</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  </a:t>
            </a:r>
            <a:r>
              <a:rPr>
                <a:solidFill>
                  <a:srgbClr val="E12DA0"/>
                </a:solidFill>
              </a:rPr>
              <a:t>int</a:t>
            </a:r>
            <a:r>
              <a:t> answer;</a:t>
            </a:r>
          </a:p>
          <a:p>
            <a:pPr defTabSz="376554">
              <a:spcBef>
                <a:spcPts val="0"/>
              </a:spcBef>
              <a:tabLst>
                <a:tab pos="368300" algn="l"/>
              </a:tabLst>
              <a:defRPr sz="2500">
                <a:solidFill>
                  <a:srgbClr val="E7E8EB"/>
                </a:solidFill>
                <a:latin typeface="Menlo Regular"/>
                <a:ea typeface="Menlo Regular"/>
                <a:cs typeface="Menlo Regular"/>
                <a:sym typeface="Menlo Regular"/>
              </a:defRPr>
            </a:pPr>
            <a:endParaRPr/>
          </a:p>
          <a:p>
            <a:pPr defTabSz="376554">
              <a:spcBef>
                <a:spcPts val="0"/>
              </a:spcBef>
              <a:tabLst>
                <a:tab pos="368300" algn="l"/>
              </a:tabLst>
              <a:defRPr sz="2500">
                <a:solidFill>
                  <a:srgbClr val="E7E8EB"/>
                </a:solidFill>
                <a:latin typeface="Menlo Regular"/>
                <a:ea typeface="Menlo Regular"/>
                <a:cs typeface="Menlo Regular"/>
                <a:sym typeface="Menlo Regular"/>
              </a:defRPr>
            </a:pPr>
            <a:r>
              <a:t>  </a:t>
            </a:r>
            <a:r>
              <a:rPr>
                <a:solidFill>
                  <a:srgbClr val="E12DA0"/>
                </a:solidFill>
              </a:rPr>
              <a:t>do</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    {</a:t>
            </a:r>
          </a:p>
          <a:p>
            <a:pPr defTabSz="376554">
              <a:spcBef>
                <a:spcPts val="0"/>
              </a:spcBef>
              <a:tabLst>
                <a:tab pos="368300" algn="l"/>
              </a:tabLst>
              <a:defRPr sz="2500">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"enter y/n: "</a:t>
            </a:r>
            <a:r>
              <a:rPr>
                <a:solidFill>
                  <a:srgbClr val="E7E8EB"/>
                </a:solidFill>
              </a:rPr>
              <a:t>);    </a:t>
            </a:r>
            <a:r>
              <a:rPr>
                <a:solidFill>
                  <a:srgbClr val="18B5B1"/>
                </a:solidFill>
              </a:rPr>
              <a:t>scanf</a:t>
            </a:r>
            <a:r>
              <a:rPr>
                <a:solidFill>
                  <a:srgbClr val="E7E8EB"/>
                </a:solidFill>
              </a:rPr>
              <a:t>(</a:t>
            </a:r>
            <a:r>
              <a:t>"%c"</a:t>
            </a:r>
            <a:r>
              <a:rPr>
                <a:solidFill>
                  <a:srgbClr val="E7E8EB"/>
                </a:solidFill>
              </a:rPr>
              <a:t>, &amp;ans);</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      </a:t>
            </a:r>
            <a:r>
              <a:rPr>
                <a:solidFill>
                  <a:srgbClr val="E12DA0"/>
                </a:solidFill>
              </a:rPr>
              <a:t>switch</a:t>
            </a:r>
            <a:r>
              <a:t> (ans)</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    {</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    </a:t>
            </a:r>
            <a:r>
              <a:rPr>
                <a:solidFill>
                  <a:srgbClr val="E12DA0"/>
                </a:solidFill>
              </a:rPr>
              <a:t>case</a:t>
            </a:r>
            <a:r>
              <a:t> </a:t>
            </a:r>
            <a:r>
              <a:rPr>
                <a:solidFill>
                  <a:srgbClr val="8783BE"/>
                </a:solidFill>
              </a:rPr>
              <a:t>'y'</a:t>
            </a:r>
            <a:r>
              <a:t>: </a:t>
            </a:r>
            <a:r>
              <a:rPr>
                <a:solidFill>
                  <a:srgbClr val="E12DA0"/>
                </a:solidFill>
              </a:rPr>
              <a:t>case</a:t>
            </a:r>
            <a:r>
              <a:t> </a:t>
            </a:r>
            <a:r>
              <a:rPr>
                <a:solidFill>
                  <a:srgbClr val="8783BE"/>
                </a:solidFill>
              </a:rPr>
              <a:t>'Y'</a:t>
            </a:r>
            <a:r>
              <a:t>:     answer =  </a:t>
            </a:r>
            <a:r>
              <a:rPr>
                <a:solidFill>
                  <a:srgbClr val="00AAA3"/>
                </a:solidFill>
              </a:rPr>
              <a:t>1</a:t>
            </a:r>
            <a:r>
              <a:t>;      </a:t>
            </a:r>
            <a:r>
              <a:rPr>
                <a:solidFill>
                  <a:srgbClr val="E12DA0"/>
                </a:solidFill>
              </a:rPr>
              <a:t>break</a:t>
            </a:r>
            <a:r>
              <a:t>;</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    </a:t>
            </a:r>
            <a:r>
              <a:rPr>
                <a:solidFill>
                  <a:srgbClr val="E12DA0"/>
                </a:solidFill>
              </a:rPr>
              <a:t>case</a:t>
            </a:r>
            <a:r>
              <a:t> </a:t>
            </a:r>
            <a:r>
              <a:rPr>
                <a:solidFill>
                  <a:srgbClr val="8783BE"/>
                </a:solidFill>
              </a:rPr>
              <a:t>'n'</a:t>
            </a:r>
            <a:r>
              <a:t>: </a:t>
            </a:r>
            <a:r>
              <a:rPr>
                <a:solidFill>
                  <a:srgbClr val="E12DA0"/>
                </a:solidFill>
              </a:rPr>
              <a:t>case</a:t>
            </a:r>
            <a:r>
              <a:t> </a:t>
            </a:r>
            <a:r>
              <a:rPr>
                <a:solidFill>
                  <a:srgbClr val="8783BE"/>
                </a:solidFill>
              </a:rPr>
              <a:t>'N'</a:t>
            </a:r>
            <a:r>
              <a:t>:     answer =  </a:t>
            </a:r>
            <a:r>
              <a:rPr>
                <a:solidFill>
                  <a:srgbClr val="00AAA3"/>
                </a:solidFill>
              </a:rPr>
              <a:t>0</a:t>
            </a:r>
            <a:r>
              <a:t>;      </a:t>
            </a:r>
            <a:r>
              <a:rPr>
                <a:solidFill>
                  <a:srgbClr val="E12DA0"/>
                </a:solidFill>
              </a:rPr>
              <a:t>break</a:t>
            </a:r>
            <a:r>
              <a:t>;</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    </a:t>
            </a:r>
            <a:r>
              <a:rPr>
                <a:solidFill>
                  <a:srgbClr val="E12DA0"/>
                </a:solidFill>
              </a:rPr>
              <a:t>default</a:t>
            </a:r>
            <a:r>
              <a:t>:                answer = -</a:t>
            </a:r>
            <a:r>
              <a:rPr>
                <a:solidFill>
                  <a:srgbClr val="00AAA3"/>
                </a:solidFill>
              </a:rPr>
              <a:t>1</a:t>
            </a:r>
            <a:r>
              <a:t>;      </a:t>
            </a:r>
            <a:r>
              <a:rPr>
                <a:solidFill>
                  <a:srgbClr val="E12DA0"/>
                </a:solidFill>
              </a:rPr>
              <a:t>break</a:t>
            </a:r>
            <a:r>
              <a:t>;</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    }</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    } </a:t>
            </a:r>
            <a:r>
              <a:rPr>
                <a:solidFill>
                  <a:srgbClr val="E12DA0"/>
                </a:solidFill>
              </a:rPr>
              <a:t>while</a:t>
            </a:r>
            <a:r>
              <a:t> (answer == -</a:t>
            </a:r>
            <a:r>
              <a:rPr>
                <a:solidFill>
                  <a:srgbClr val="00AAA3"/>
                </a:solidFill>
              </a:rPr>
              <a:t>1</a:t>
            </a:r>
            <a:r>
              <a:t>);</a:t>
            </a:r>
          </a:p>
          <a:p>
            <a:pPr defTabSz="376554">
              <a:spcBef>
                <a:spcPts val="0"/>
              </a:spcBef>
              <a:tabLst>
                <a:tab pos="368300" algn="l"/>
              </a:tabLst>
              <a:defRPr sz="2500">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"answer = %d\n"</a:t>
            </a:r>
            <a:r>
              <a:rPr>
                <a:solidFill>
                  <a:srgbClr val="E7E8EB"/>
                </a:solidFill>
              </a:rPr>
              <a:t>, answer);</a:t>
            </a:r>
          </a:p>
          <a:p>
            <a:pPr defTabSz="376554">
              <a:spcBef>
                <a:spcPts val="0"/>
              </a:spcBef>
              <a:tabLst>
                <a:tab pos="368300" algn="l"/>
              </a:tabLst>
              <a:defRPr sz="2500">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C programming language"/>
          <p:cNvSpPr txBox="1">
            <a:spLocks noGrp="1"/>
          </p:cNvSpPr>
          <p:nvPr>
            <p:ph type="body" idx="21"/>
          </p:nvPr>
        </p:nvSpPr>
        <p:spPr>
          <a:prstGeom prst="rect">
            <a:avLst/>
          </a:prstGeom>
        </p:spPr>
        <p:txBody>
          <a:bodyPr/>
          <a:lstStyle/>
          <a:p>
            <a:r>
              <a:t>C programming language</a:t>
            </a:r>
          </a:p>
        </p:txBody>
      </p:sp>
      <p:sp>
        <p:nvSpPr>
          <p:cNvPr id="334" name="C preprocessor"/>
          <p:cNvSpPr txBox="1">
            <a:spLocks noGrp="1"/>
          </p:cNvSpPr>
          <p:nvPr>
            <p:ph type="title"/>
          </p:nvPr>
        </p:nvSpPr>
        <p:spPr>
          <a:prstGeom prst="rect">
            <a:avLst/>
          </a:prstGeom>
        </p:spPr>
        <p:txBody>
          <a:bodyPr/>
          <a:lstStyle>
            <a:lvl1pPr defTabSz="685165">
              <a:spcBef>
                <a:spcPts val="3200"/>
              </a:spcBef>
              <a:defRPr sz="7221"/>
            </a:lvl1pPr>
          </a:lstStyle>
          <a:p>
            <a:r>
              <a:t>C preprocessor</a:t>
            </a:r>
          </a:p>
        </p:txBody>
      </p:sp>
      <p:sp>
        <p:nvSpPr>
          <p:cNvPr id="335" name="Two essential preprocessor commands are #define and #include. Constants and macros are defined with #define. The program can be split into separate files and combined with #include, and header files can also be inserted."/>
          <p:cNvSpPr txBox="1">
            <a:spLocks noGrp="1"/>
          </p:cNvSpPr>
          <p:nvPr>
            <p:ph type="body" idx="1"/>
          </p:nvPr>
        </p:nvSpPr>
        <p:spPr>
          <a:xfrm>
            <a:off x="762000" y="3364258"/>
            <a:ext cx="22860000" cy="8585201"/>
          </a:xfrm>
          <a:prstGeom prst="rect">
            <a:avLst/>
          </a:prstGeom>
        </p:spPr>
        <p:txBody>
          <a:bodyPr/>
          <a:lstStyle/>
          <a:p>
            <a:r>
              <a:rPr dirty="0">
                <a:solidFill>
                  <a:schemeClr val="bg1">
                    <a:lumMod val="10000"/>
                    <a:lumOff val="90000"/>
                  </a:schemeClr>
                </a:solidFill>
              </a:rPr>
              <a:t>Two essential preprocessor commands are </a:t>
            </a:r>
            <a:r>
              <a:rPr b="1" dirty="0">
                <a:solidFill>
                  <a:schemeClr val="bg1">
                    <a:lumMod val="10000"/>
                    <a:lumOff val="90000"/>
                  </a:schemeClr>
                </a:solidFill>
                <a:latin typeface="Courier"/>
                <a:ea typeface="Courier"/>
                <a:cs typeface="Courier"/>
                <a:sym typeface="Courier"/>
              </a:rPr>
              <a:t>#define</a:t>
            </a:r>
            <a:r>
              <a:rPr dirty="0">
                <a:solidFill>
                  <a:schemeClr val="bg1">
                    <a:lumMod val="10000"/>
                    <a:lumOff val="90000"/>
                  </a:schemeClr>
                </a:solidFill>
              </a:rPr>
              <a:t> and </a:t>
            </a:r>
            <a:r>
              <a:rPr b="1" dirty="0">
                <a:solidFill>
                  <a:schemeClr val="bg1">
                    <a:lumMod val="10000"/>
                    <a:lumOff val="90000"/>
                  </a:schemeClr>
                </a:solidFill>
                <a:latin typeface="Courier"/>
                <a:ea typeface="Courier"/>
                <a:cs typeface="Courier"/>
                <a:sym typeface="Courier"/>
              </a:rPr>
              <a:t>#include</a:t>
            </a:r>
            <a:r>
              <a:rPr dirty="0">
                <a:solidFill>
                  <a:schemeClr val="bg1">
                    <a:lumMod val="10000"/>
                    <a:lumOff val="90000"/>
                  </a:schemeClr>
                </a:solidFill>
              </a:rPr>
              <a:t>. Constants and macros are defined with </a:t>
            </a:r>
            <a:r>
              <a:rPr dirty="0">
                <a:solidFill>
                  <a:schemeClr val="bg1">
                    <a:lumMod val="10000"/>
                    <a:lumOff val="90000"/>
                  </a:schemeClr>
                </a:solidFill>
                <a:latin typeface="Courier"/>
                <a:ea typeface="Courier"/>
                <a:cs typeface="Courier"/>
                <a:sym typeface="Courier"/>
              </a:rPr>
              <a:t>#define</a:t>
            </a:r>
            <a:r>
              <a:rPr dirty="0">
                <a:solidFill>
                  <a:schemeClr val="bg1">
                    <a:lumMod val="10000"/>
                    <a:lumOff val="90000"/>
                  </a:schemeClr>
                </a:solidFill>
              </a:rPr>
              <a:t>. The program can be split into separate files and combined with </a:t>
            </a:r>
            <a:r>
              <a:rPr dirty="0">
                <a:solidFill>
                  <a:schemeClr val="bg1">
                    <a:lumMod val="10000"/>
                    <a:lumOff val="90000"/>
                  </a:schemeClr>
                </a:solidFill>
                <a:latin typeface="Courier"/>
                <a:ea typeface="Courier"/>
                <a:cs typeface="Courier"/>
                <a:sym typeface="Courier"/>
              </a:rPr>
              <a:t>#include</a:t>
            </a:r>
            <a:r>
              <a:rPr dirty="0">
                <a:solidFill>
                  <a:schemeClr val="bg1">
                    <a:lumMod val="10000"/>
                    <a:lumOff val="90000"/>
                  </a:schemeClr>
                </a:solidFill>
              </a:rPr>
              <a:t>, and header files can also be inserted.</a:t>
            </a:r>
          </a:p>
        </p:txBody>
      </p:sp>
      <p:sp>
        <p:nvSpPr>
          <p:cNvPr id="336" name="#include &lt;stdio.h&gt;…"/>
          <p:cNvSpPr txBox="1"/>
          <p:nvPr/>
        </p:nvSpPr>
        <p:spPr>
          <a:xfrm>
            <a:off x="7508992" y="6294235"/>
            <a:ext cx="9366016" cy="6604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376554">
              <a:spcBef>
                <a:spcPts val="0"/>
              </a:spcBef>
              <a:tabLst>
                <a:tab pos="368300" algn="l"/>
              </a:tabLst>
              <a:defRPr sz="5500">
                <a:solidFill>
                  <a:srgbClr val="D38D5D"/>
                </a:solidFill>
                <a:latin typeface="Menlo Regular"/>
                <a:ea typeface="Menlo Regular"/>
                <a:cs typeface="Menlo Regular"/>
                <a:sym typeface="Menlo Regular"/>
              </a:defRPr>
            </a:pPr>
            <a:r>
              <a:t>#include </a:t>
            </a:r>
            <a:r>
              <a:rPr>
                <a:solidFill>
                  <a:srgbClr val="DE3A3C"/>
                </a:solidFill>
              </a:rPr>
              <a:t>&lt;stdio.h&gt;</a:t>
            </a:r>
            <a:endParaRPr>
              <a:solidFill>
                <a:srgbClr val="E7E8EB"/>
              </a:solidFill>
            </a:endParaRPr>
          </a:p>
          <a:p>
            <a:pPr defTabSz="376554">
              <a:spcBef>
                <a:spcPts val="0"/>
              </a:spcBef>
              <a:tabLst>
                <a:tab pos="368300" algn="l"/>
              </a:tabLst>
              <a:defRPr sz="5500">
                <a:solidFill>
                  <a:srgbClr val="D38D5D"/>
                </a:solidFill>
                <a:latin typeface="Menlo Regular"/>
                <a:ea typeface="Menlo Regular"/>
                <a:cs typeface="Menlo Regular"/>
                <a:sym typeface="Menlo Regular"/>
              </a:defRPr>
            </a:pPr>
            <a:r>
              <a:t>#include </a:t>
            </a:r>
            <a:r>
              <a:rPr>
                <a:solidFill>
                  <a:srgbClr val="DE3A3C"/>
                </a:solidFill>
              </a:rPr>
              <a:t>&lt;math.h&gt;</a:t>
            </a:r>
            <a:endParaRPr>
              <a:solidFill>
                <a:srgbClr val="E7E8EB"/>
              </a:solidFill>
            </a:endParaRPr>
          </a:p>
          <a:p>
            <a:pPr defTabSz="376554">
              <a:spcBef>
                <a:spcPts val="0"/>
              </a:spcBef>
              <a:tabLst>
                <a:tab pos="368300" algn="l"/>
              </a:tabLst>
              <a:defRPr sz="5500">
                <a:solidFill>
                  <a:srgbClr val="DE3A3C"/>
                </a:solidFill>
                <a:latin typeface="Menlo Regular"/>
                <a:ea typeface="Menlo Regular"/>
                <a:cs typeface="Menlo Regular"/>
                <a:sym typeface="Menlo Regular"/>
              </a:defRPr>
            </a:pPr>
            <a:r>
              <a:rPr>
                <a:solidFill>
                  <a:srgbClr val="D38D5D"/>
                </a:solidFill>
              </a:rPr>
              <a:t>#include </a:t>
            </a:r>
            <a:r>
              <a:t>"functions.c"</a:t>
            </a:r>
            <a:endParaRPr>
              <a:solidFill>
                <a:srgbClr val="E7E8EB"/>
              </a:solidFill>
            </a:endParaRPr>
          </a:p>
          <a:p>
            <a:pPr defTabSz="376554">
              <a:spcBef>
                <a:spcPts val="0"/>
              </a:spcBef>
              <a:tabLst>
                <a:tab pos="368300" algn="l"/>
              </a:tabLst>
              <a:defRPr sz="5500">
                <a:solidFill>
                  <a:srgbClr val="E7E8EB"/>
                </a:solidFill>
                <a:latin typeface="Menlo Regular"/>
                <a:ea typeface="Menlo Regular"/>
                <a:cs typeface="Menlo Regular"/>
                <a:sym typeface="Menlo Regular"/>
              </a:defRPr>
            </a:pPr>
            <a:endParaRPr>
              <a:solidFill>
                <a:srgbClr val="E7E8EB"/>
              </a:solidFill>
            </a:endParaRPr>
          </a:p>
          <a:p>
            <a:pPr defTabSz="376554">
              <a:spcBef>
                <a:spcPts val="0"/>
              </a:spcBef>
              <a:tabLst>
                <a:tab pos="368300" algn="l"/>
              </a:tabLst>
              <a:defRPr sz="5500">
                <a:solidFill>
                  <a:srgbClr val="D38D5D"/>
                </a:solidFill>
                <a:latin typeface="Menlo Regular"/>
                <a:ea typeface="Menlo Regular"/>
                <a:cs typeface="Menlo Regular"/>
                <a:sym typeface="Menlo Regular"/>
              </a:defRPr>
            </a:pPr>
            <a:r>
              <a:t>#define MAX </a:t>
            </a:r>
            <a:r>
              <a:rPr>
                <a:solidFill>
                  <a:srgbClr val="00AAA3"/>
                </a:solidFill>
              </a:rPr>
              <a:t>10</a:t>
            </a:r>
            <a:endParaRPr>
              <a:solidFill>
                <a:srgbClr val="E7E8EB"/>
              </a:solidFill>
            </a:endParaRPr>
          </a:p>
          <a:p>
            <a:pPr defTabSz="376554">
              <a:spcBef>
                <a:spcPts val="0"/>
              </a:spcBef>
              <a:tabLst>
                <a:tab pos="368300" algn="l"/>
              </a:tabLst>
              <a:defRPr sz="5500">
                <a:solidFill>
                  <a:srgbClr val="D38D5D"/>
                </a:solidFill>
                <a:latin typeface="Menlo Regular"/>
                <a:ea typeface="Menlo Regular"/>
                <a:cs typeface="Menlo Regular"/>
                <a:sym typeface="Menlo Regular"/>
              </a:defRPr>
            </a:pPr>
            <a:r>
              <a:t>#define TRUE </a:t>
            </a:r>
            <a:r>
              <a:rPr>
                <a:solidFill>
                  <a:srgbClr val="00AAA3"/>
                </a:solidFill>
              </a:rPr>
              <a:t>1</a:t>
            </a:r>
            <a:endParaRPr>
              <a:solidFill>
                <a:srgbClr val="E7E8EB"/>
              </a:solidFill>
            </a:endParaRPr>
          </a:p>
          <a:p>
            <a:pPr defTabSz="376554">
              <a:spcBef>
                <a:spcPts val="0"/>
              </a:spcBef>
              <a:tabLst>
                <a:tab pos="368300" algn="l"/>
              </a:tabLst>
              <a:defRPr sz="5500">
                <a:solidFill>
                  <a:srgbClr val="D38D5D"/>
                </a:solidFill>
                <a:latin typeface="Menlo Regular"/>
                <a:ea typeface="Menlo Regular"/>
                <a:cs typeface="Menlo Regular"/>
                <a:sym typeface="Menlo Regular"/>
              </a:defRPr>
            </a:pPr>
            <a:r>
              <a:t>#define FALSE </a:t>
            </a:r>
            <a:r>
              <a:rPr>
                <a:solidFill>
                  <a:srgbClr val="00AAA3"/>
                </a:solidFill>
              </a:rPr>
              <a:t>0</a:t>
            </a:r>
            <a:endParaRPr>
              <a:solidFill>
                <a:srgbClr val="E7E8EB"/>
              </a:solidFill>
            </a:endParaRP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C programming language"/>
          <p:cNvSpPr txBox="1">
            <a:spLocks noGrp="1"/>
          </p:cNvSpPr>
          <p:nvPr>
            <p:ph type="body" idx="21"/>
          </p:nvPr>
        </p:nvSpPr>
        <p:spPr>
          <a:prstGeom prst="rect">
            <a:avLst/>
          </a:prstGeom>
        </p:spPr>
        <p:txBody>
          <a:bodyPr/>
          <a:lstStyle/>
          <a:p>
            <a:r>
              <a:t>C programming language</a:t>
            </a:r>
          </a:p>
        </p:txBody>
      </p:sp>
      <p:sp>
        <p:nvSpPr>
          <p:cNvPr id="339" name="C preprocessor - math.h"/>
          <p:cNvSpPr txBox="1">
            <a:spLocks noGrp="1"/>
          </p:cNvSpPr>
          <p:nvPr>
            <p:ph type="title"/>
          </p:nvPr>
        </p:nvSpPr>
        <p:spPr>
          <a:prstGeom prst="rect">
            <a:avLst/>
          </a:prstGeom>
        </p:spPr>
        <p:txBody>
          <a:bodyPr/>
          <a:lstStyle>
            <a:lvl1pPr defTabSz="685165">
              <a:spcBef>
                <a:spcPts val="3200"/>
              </a:spcBef>
              <a:defRPr sz="7221"/>
            </a:lvl1pPr>
          </a:lstStyle>
          <a:p>
            <a:r>
              <a:t>C preprocessor - math.h</a:t>
            </a:r>
          </a:p>
        </p:txBody>
      </p:sp>
      <p:sp>
        <p:nvSpPr>
          <p:cNvPr id="340" name="/**  program to calculate x using the quadratic formula **/…"/>
          <p:cNvSpPr txBox="1"/>
          <p:nvPr/>
        </p:nvSpPr>
        <p:spPr>
          <a:xfrm>
            <a:off x="4307885" y="3924299"/>
            <a:ext cx="15768230" cy="86068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376554">
              <a:spcBef>
                <a:spcPts val="0"/>
              </a:spcBef>
              <a:tabLst>
                <a:tab pos="368300" algn="l"/>
              </a:tabLst>
              <a:defRPr>
                <a:solidFill>
                  <a:srgbClr val="23AD68"/>
                </a:solidFill>
                <a:latin typeface="Helvetica"/>
                <a:ea typeface="Helvetica"/>
                <a:cs typeface="Helvetica"/>
                <a:sym typeface="Helvetica"/>
              </a:defRPr>
            </a:pPr>
            <a:r>
              <a:rPr>
                <a:solidFill>
                  <a:srgbClr val="E7E8EB"/>
                </a:solidFill>
                <a:latin typeface="Menlo Regular"/>
                <a:ea typeface="Menlo Regular"/>
                <a:cs typeface="Menlo Regular"/>
                <a:sym typeface="Menlo Regular"/>
              </a:rPr>
              <a:t> </a:t>
            </a:r>
            <a:r>
              <a:rPr>
                <a:solidFill>
                  <a:srgbClr val="23AD68">
                    <a:alpha val="45000"/>
                  </a:srgbClr>
                </a:solidFill>
                <a:latin typeface="Menlo Regular"/>
                <a:ea typeface="Menlo Regular"/>
                <a:cs typeface="Menlo Regular"/>
                <a:sym typeface="Menlo Regular"/>
              </a:rPr>
              <a:t>/**</a:t>
            </a:r>
            <a:r>
              <a:rPr>
                <a:solidFill>
                  <a:srgbClr val="E7E8EB"/>
                </a:solidFill>
                <a:latin typeface="Menlo Regular"/>
                <a:ea typeface="Menlo Regular"/>
                <a:cs typeface="Menlo Regular"/>
                <a:sym typeface="Menlo Regular"/>
              </a:rPr>
              <a:t>  </a:t>
            </a:r>
            <a:r>
              <a:t>program to calculate x using the quadratic formula **/</a:t>
            </a:r>
            <a:endParaRPr>
              <a:solidFill>
                <a:srgbClr val="E7E8EB"/>
              </a:solidFill>
              <a:latin typeface="Menlo Regular"/>
              <a:ea typeface="Menlo Regular"/>
              <a:cs typeface="Menlo Regular"/>
              <a:sym typeface="Menlo Regular"/>
            </a:endParaRPr>
          </a:p>
          <a:p>
            <a:pPr defTabSz="376554">
              <a:spcBef>
                <a:spcPts val="0"/>
              </a:spcBef>
              <a:tabLst>
                <a:tab pos="368300" algn="l"/>
              </a:tabLst>
              <a:defRPr>
                <a:solidFill>
                  <a:srgbClr val="D38D5D"/>
                </a:solidFill>
                <a:latin typeface="Menlo Regular"/>
                <a:ea typeface="Menlo Regular"/>
                <a:cs typeface="Menlo Regular"/>
                <a:sym typeface="Menlo Regular"/>
              </a:defRPr>
            </a:pPr>
            <a:r>
              <a:t>#include </a:t>
            </a:r>
            <a:r>
              <a:rPr>
                <a:solidFill>
                  <a:srgbClr val="DE3A3C"/>
                </a:solidFill>
              </a:rPr>
              <a:t>&lt;math.h&gt;</a:t>
            </a:r>
            <a:endParaRPr>
              <a:solidFill>
                <a:srgbClr val="E7E8EB"/>
              </a:solidFill>
            </a:endParaRPr>
          </a:p>
          <a:p>
            <a:pPr defTabSz="376554">
              <a:spcBef>
                <a:spcPts val="0"/>
              </a:spcBef>
              <a:tabLst>
                <a:tab pos="368300" algn="l"/>
              </a:tabLst>
              <a:defRPr>
                <a:solidFill>
                  <a:srgbClr val="4EB0CC"/>
                </a:solidFill>
                <a:latin typeface="Menlo Regular"/>
                <a:ea typeface="Menlo Regular"/>
                <a:cs typeface="Menlo Regular"/>
                <a:sym typeface="Menlo Regular"/>
              </a:defRPr>
            </a:pPr>
            <a:r>
              <a:t>main</a:t>
            </a:r>
            <a:r>
              <a:rPr>
                <a:solidFill>
                  <a:srgbClr val="E7E8EB"/>
                </a:solidFill>
              </a:rPr>
              <a:t>()</a:t>
            </a:r>
          </a:p>
          <a:p>
            <a:pPr defTabSz="376554">
              <a:spcBef>
                <a:spcPts val="0"/>
              </a:spcBef>
              <a:tabLst>
                <a:tab pos="368300" algn="l"/>
              </a:tabLst>
              <a:defRPr>
                <a:solidFill>
                  <a:srgbClr val="E7E8EB"/>
                </a:solidFill>
                <a:latin typeface="Menlo Regular"/>
                <a:ea typeface="Menlo Regular"/>
                <a:cs typeface="Menlo Regular"/>
                <a:sym typeface="Menlo Regular"/>
              </a:defRPr>
            </a:pPr>
            <a:r>
              <a:t>{</a:t>
            </a:r>
          </a:p>
          <a:p>
            <a:pPr defTabSz="376554">
              <a:spcBef>
                <a:spcPts val="0"/>
              </a:spcBef>
              <a:tabLst>
                <a:tab pos="368300" algn="l"/>
              </a:tabLst>
              <a:defRPr>
                <a:solidFill>
                  <a:srgbClr val="E7E8EB"/>
                </a:solidFill>
                <a:latin typeface="Menlo Regular"/>
                <a:ea typeface="Menlo Regular"/>
                <a:cs typeface="Menlo Regular"/>
                <a:sym typeface="Menlo Regular"/>
              </a:defRPr>
            </a:pPr>
            <a:r>
              <a:t>  </a:t>
            </a:r>
            <a:r>
              <a:rPr>
                <a:solidFill>
                  <a:srgbClr val="E12DA0"/>
                </a:solidFill>
              </a:rPr>
              <a:t>float</a:t>
            </a:r>
            <a:r>
              <a:t> a, b, c, d, x, x1, x2;</a:t>
            </a:r>
          </a:p>
          <a:p>
            <a:pPr defTabSz="376554">
              <a:spcBef>
                <a:spcPts val="0"/>
              </a:spcBef>
              <a:tabLst>
                <a:tab pos="368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"input a, b, c:  "</a:t>
            </a:r>
            <a:r>
              <a:rPr>
                <a:solidFill>
                  <a:srgbClr val="E7E8EB"/>
                </a:solidFill>
              </a:rPr>
              <a:t>);</a:t>
            </a:r>
          </a:p>
          <a:p>
            <a:pPr defTabSz="376554">
              <a:spcBef>
                <a:spcPts val="0"/>
              </a:spcBef>
              <a:tabLst>
                <a:tab pos="368300" algn="l"/>
              </a:tabLst>
              <a:defRPr>
                <a:solidFill>
                  <a:srgbClr val="E7E8EB"/>
                </a:solidFill>
                <a:latin typeface="Menlo Regular"/>
                <a:ea typeface="Menlo Regular"/>
                <a:cs typeface="Menlo Regular"/>
                <a:sym typeface="Menlo Regular"/>
              </a:defRPr>
            </a:pPr>
            <a:r>
              <a:t>  </a:t>
            </a:r>
            <a:r>
              <a:rPr>
                <a:solidFill>
                  <a:srgbClr val="18B5B1"/>
                </a:solidFill>
              </a:rPr>
              <a:t>scanf</a:t>
            </a:r>
            <a:r>
              <a:t>(</a:t>
            </a:r>
            <a:r>
              <a:rPr>
                <a:solidFill>
                  <a:srgbClr val="DE3A3C"/>
                </a:solidFill>
              </a:rPr>
              <a:t>"%f %f %f"</a:t>
            </a:r>
            <a:r>
              <a:t>, &amp;a, &amp;b, &amp;c);</a:t>
            </a:r>
          </a:p>
          <a:p>
            <a:pPr defTabSz="376554">
              <a:spcBef>
                <a:spcPts val="0"/>
              </a:spcBef>
              <a:tabLst>
                <a:tab pos="368300" algn="l"/>
              </a:tabLst>
              <a:defRPr>
                <a:solidFill>
                  <a:srgbClr val="E7E8EB"/>
                </a:solidFill>
                <a:latin typeface="Menlo Regular"/>
                <a:ea typeface="Menlo Regular"/>
                <a:cs typeface="Menlo Regular"/>
                <a:sym typeface="Menlo Regular"/>
              </a:defRPr>
            </a:pPr>
            <a:r>
              <a:t>  d = b*b - </a:t>
            </a:r>
            <a:r>
              <a:rPr>
                <a:solidFill>
                  <a:srgbClr val="00AAA3"/>
                </a:solidFill>
              </a:rPr>
              <a:t>4.0</a:t>
            </a:r>
            <a:r>
              <a:t>*a*c;</a:t>
            </a:r>
          </a:p>
          <a:p>
            <a:pPr defTabSz="376554">
              <a:spcBef>
                <a:spcPts val="0"/>
              </a:spcBef>
              <a:tabLst>
                <a:tab pos="368300" algn="l"/>
              </a:tabLst>
              <a:defRPr>
                <a:solidFill>
                  <a:srgbClr val="23AD68"/>
                </a:solidFill>
                <a:latin typeface="Helvetica"/>
                <a:ea typeface="Helvetica"/>
                <a:cs typeface="Helvetica"/>
                <a:sym typeface="Helvetica"/>
              </a:defRPr>
            </a:pPr>
            <a:r>
              <a:rPr>
                <a:solidFill>
                  <a:srgbClr val="E7E8EB"/>
                </a:solidFill>
                <a:latin typeface="Menlo Regular"/>
                <a:ea typeface="Menlo Regular"/>
                <a:cs typeface="Menlo Regular"/>
                <a:sym typeface="Menlo Regular"/>
              </a:rPr>
              <a:t>  </a:t>
            </a:r>
            <a:r>
              <a:rPr>
                <a:solidFill>
                  <a:srgbClr val="E12DA0"/>
                </a:solidFill>
                <a:latin typeface="Menlo Regular"/>
                <a:ea typeface="Menlo Regular"/>
                <a:cs typeface="Menlo Regular"/>
                <a:sym typeface="Menlo Regular"/>
              </a:rPr>
              <a:t>if</a:t>
            </a:r>
            <a:r>
              <a:rPr>
                <a:solidFill>
                  <a:srgbClr val="E7E8EB"/>
                </a:solidFill>
                <a:latin typeface="Menlo Regular"/>
                <a:ea typeface="Menlo Regular"/>
                <a:cs typeface="Menlo Regular"/>
                <a:sym typeface="Menlo Regular"/>
              </a:rPr>
              <a:t> (d &gt;= </a:t>
            </a:r>
            <a:r>
              <a:rPr>
                <a:solidFill>
                  <a:srgbClr val="00AAA3"/>
                </a:solidFill>
                <a:latin typeface="Menlo Regular"/>
                <a:ea typeface="Menlo Regular"/>
                <a:cs typeface="Menlo Regular"/>
                <a:sym typeface="Menlo Regular"/>
              </a:rPr>
              <a:t>0</a:t>
            </a:r>
            <a:r>
              <a:rPr>
                <a:solidFill>
                  <a:srgbClr val="E7E8EB"/>
                </a:solidFill>
                <a:latin typeface="Menlo Regular"/>
                <a:ea typeface="Menlo Regular"/>
                <a:cs typeface="Menlo Regular"/>
                <a:sym typeface="Menlo Regular"/>
              </a:rPr>
              <a:t>)               </a:t>
            </a:r>
            <a:r>
              <a:rPr>
                <a:solidFill>
                  <a:srgbClr val="23AD68">
                    <a:alpha val="45000"/>
                  </a:srgbClr>
                </a:solidFill>
                <a:latin typeface="Menlo Regular"/>
                <a:ea typeface="Menlo Regular"/>
                <a:cs typeface="Menlo Regular"/>
                <a:sym typeface="Menlo Regular"/>
              </a:rPr>
              <a:t>/**</a:t>
            </a:r>
            <a:r>
              <a:rPr>
                <a:solidFill>
                  <a:srgbClr val="E7E8EB"/>
                </a:solidFill>
                <a:latin typeface="Menlo Regular"/>
                <a:ea typeface="Menlo Regular"/>
                <a:cs typeface="Menlo Regular"/>
                <a:sym typeface="Menlo Regular"/>
              </a:rPr>
              <a:t>  </a:t>
            </a:r>
            <a:r>
              <a:t>check if solution will be real or complex  **/</a:t>
            </a:r>
            <a:endParaRPr>
              <a:solidFill>
                <a:srgbClr val="E7E8EB"/>
              </a:solidFill>
              <a:latin typeface="Menlo Regular"/>
              <a:ea typeface="Menlo Regular"/>
              <a:cs typeface="Menlo Regular"/>
              <a:sym typeface="Menlo Regular"/>
            </a:endParaRPr>
          </a:p>
          <a:p>
            <a:pPr defTabSz="376554">
              <a:spcBef>
                <a:spcPts val="0"/>
              </a:spcBef>
              <a:tabLst>
                <a:tab pos="368300" algn="l"/>
              </a:tabLst>
              <a:defRPr>
                <a:solidFill>
                  <a:srgbClr val="E7E8EB"/>
                </a:solidFill>
                <a:latin typeface="Menlo Regular"/>
                <a:ea typeface="Menlo Regular"/>
                <a:cs typeface="Menlo Regular"/>
                <a:sym typeface="Menlo Regular"/>
              </a:defRPr>
            </a:pPr>
            <a:r>
              <a:t>    {</a:t>
            </a:r>
          </a:p>
          <a:p>
            <a:pPr defTabSz="376554">
              <a:spcBef>
                <a:spcPts val="0"/>
              </a:spcBef>
              <a:tabLst>
                <a:tab pos="368300" algn="l"/>
              </a:tabLst>
              <a:defRPr>
                <a:solidFill>
                  <a:srgbClr val="23AD68"/>
                </a:solidFill>
                <a:latin typeface="Menlo Regular"/>
                <a:ea typeface="Menlo Regular"/>
                <a:cs typeface="Menlo Regular"/>
                <a:sym typeface="Menlo Regular"/>
              </a:defRPr>
            </a:pPr>
            <a:r>
              <a:rPr>
                <a:solidFill>
                  <a:srgbClr val="E7E8EB"/>
                </a:solidFill>
              </a:rPr>
              <a:t>      x1 = (-b+</a:t>
            </a:r>
            <a:r>
              <a:rPr>
                <a:solidFill>
                  <a:srgbClr val="29A09F"/>
                </a:solidFill>
              </a:rPr>
              <a:t>sqrt</a:t>
            </a:r>
            <a:r>
              <a:rPr>
                <a:solidFill>
                  <a:srgbClr val="E7E8EB"/>
                </a:solidFill>
              </a:rPr>
              <a:t>(d)) / (</a:t>
            </a:r>
            <a:r>
              <a:rPr>
                <a:solidFill>
                  <a:srgbClr val="00AAA3"/>
                </a:solidFill>
              </a:rPr>
              <a:t>2.0</a:t>
            </a:r>
            <a:r>
              <a:rPr>
                <a:solidFill>
                  <a:srgbClr val="E7E8EB"/>
                </a:solidFill>
              </a:rPr>
              <a:t>*a);        </a:t>
            </a:r>
            <a:r>
              <a:rPr>
                <a:solidFill>
                  <a:srgbClr val="23AD68">
                    <a:alpha val="45000"/>
                  </a:srgbClr>
                </a:solidFill>
              </a:rPr>
              <a:t>/**</a:t>
            </a:r>
            <a:r>
              <a:rPr>
                <a:solidFill>
                  <a:srgbClr val="E7E8EB"/>
                </a:solidFill>
              </a:rPr>
              <a:t> </a:t>
            </a:r>
            <a:r>
              <a:rPr>
                <a:latin typeface="Helvetica"/>
                <a:ea typeface="Helvetica"/>
                <a:cs typeface="Helvetica"/>
                <a:sym typeface="Helvetica"/>
              </a:rPr>
              <a:t>sqrt() from the math library  **/</a:t>
            </a:r>
            <a:endParaRPr>
              <a:solidFill>
                <a:srgbClr val="E7E8EB"/>
              </a:solidFill>
            </a:endParaRPr>
          </a:p>
          <a:p>
            <a:pPr defTabSz="376554">
              <a:spcBef>
                <a:spcPts val="0"/>
              </a:spcBef>
              <a:tabLst>
                <a:tab pos="368300" algn="l"/>
              </a:tabLst>
              <a:defRPr>
                <a:solidFill>
                  <a:srgbClr val="E7E8EB"/>
                </a:solidFill>
                <a:latin typeface="Menlo Regular"/>
                <a:ea typeface="Menlo Regular"/>
                <a:cs typeface="Menlo Regular"/>
                <a:sym typeface="Menlo Regular"/>
              </a:defRPr>
            </a:pPr>
            <a:r>
              <a:t>      x2 = (-b-</a:t>
            </a:r>
            <a:r>
              <a:rPr>
                <a:solidFill>
                  <a:srgbClr val="29A09F"/>
                </a:solidFill>
              </a:rPr>
              <a:t>sqrt</a:t>
            </a:r>
            <a:r>
              <a:t>(d)) / (</a:t>
            </a:r>
            <a:r>
              <a:rPr>
                <a:solidFill>
                  <a:srgbClr val="00AAA3"/>
                </a:solidFill>
              </a:rPr>
              <a:t>2.0</a:t>
            </a:r>
            <a:r>
              <a:t>*a);</a:t>
            </a:r>
          </a:p>
          <a:p>
            <a:pPr defTabSz="376554">
              <a:spcBef>
                <a:spcPts val="0"/>
              </a:spcBef>
              <a:tabLst>
                <a:tab pos="368300" algn="l"/>
              </a:tabLst>
              <a:defRPr>
                <a:solidFill>
                  <a:srgbClr val="23AD68"/>
                </a:solidFill>
                <a:latin typeface="Helvetica"/>
                <a:ea typeface="Helvetica"/>
                <a:cs typeface="Helvetica"/>
                <a:sym typeface="Helvetica"/>
              </a:defRPr>
            </a:pPr>
            <a:r>
              <a:rPr>
                <a:solidFill>
                  <a:srgbClr val="E7E8EB"/>
                </a:solidFill>
                <a:latin typeface="Menlo Regular"/>
                <a:ea typeface="Menlo Regular"/>
                <a:cs typeface="Menlo Regular"/>
                <a:sym typeface="Menlo Regular"/>
              </a:rPr>
              <a:t>                      </a:t>
            </a:r>
            <a:r>
              <a:rPr>
                <a:solidFill>
                  <a:srgbClr val="23AD68">
                    <a:alpha val="45000"/>
                  </a:srgbClr>
                </a:solidFill>
                <a:latin typeface="Menlo Regular"/>
                <a:ea typeface="Menlo Regular"/>
                <a:cs typeface="Menlo Regular"/>
                <a:sym typeface="Menlo Regular"/>
              </a:rPr>
              <a:t>/**</a:t>
            </a:r>
            <a:r>
              <a:rPr>
                <a:solidFill>
                  <a:srgbClr val="E7E8EB"/>
                </a:solidFill>
                <a:latin typeface="Menlo Regular"/>
                <a:ea typeface="Menlo Regular"/>
                <a:cs typeface="Menlo Regular"/>
                <a:sym typeface="Menlo Regular"/>
              </a:rPr>
              <a:t>  </a:t>
            </a:r>
            <a:r>
              <a:t>need parentheses for proper order of operations  **/</a:t>
            </a:r>
            <a:endParaRPr>
              <a:solidFill>
                <a:srgbClr val="E7E8EB"/>
              </a:solidFill>
              <a:latin typeface="Menlo Regular"/>
              <a:ea typeface="Menlo Regular"/>
              <a:cs typeface="Menlo Regular"/>
              <a:sym typeface="Menlo Regular"/>
            </a:endParaRPr>
          </a:p>
          <a:p>
            <a:pPr defTabSz="376554">
              <a:spcBef>
                <a:spcPts val="0"/>
              </a:spcBef>
              <a:tabLst>
                <a:tab pos="368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"x = %f, %f\n"</a:t>
            </a:r>
            <a:r>
              <a:rPr>
                <a:solidFill>
                  <a:srgbClr val="E7E8EB"/>
                </a:solidFill>
              </a:rPr>
              <a:t>,x1,x2);</a:t>
            </a:r>
          </a:p>
          <a:p>
            <a:pPr defTabSz="376554">
              <a:spcBef>
                <a:spcPts val="0"/>
              </a:spcBef>
              <a:tabLst>
                <a:tab pos="368300" algn="l"/>
              </a:tabLst>
              <a:defRPr>
                <a:solidFill>
                  <a:srgbClr val="E7E8EB"/>
                </a:solidFill>
                <a:latin typeface="Menlo Regular"/>
                <a:ea typeface="Menlo Regular"/>
                <a:cs typeface="Menlo Regular"/>
                <a:sym typeface="Menlo Regular"/>
              </a:defRPr>
            </a:pPr>
            <a:r>
              <a:t>    }</a:t>
            </a:r>
          </a:p>
          <a:p>
            <a:pPr defTabSz="376554">
              <a:spcBef>
                <a:spcPts val="0"/>
              </a:spcBef>
              <a:tabLst>
                <a:tab pos="368300" algn="l"/>
              </a:tabLst>
              <a:defRPr>
                <a:solidFill>
                  <a:srgbClr val="E12DA0"/>
                </a:solidFill>
                <a:latin typeface="Menlo Regular"/>
                <a:ea typeface="Menlo Regular"/>
                <a:cs typeface="Menlo Regular"/>
                <a:sym typeface="Menlo Regular"/>
              </a:defRPr>
            </a:pPr>
            <a:r>
              <a:rPr>
                <a:solidFill>
                  <a:srgbClr val="E7E8EB"/>
                </a:solidFill>
              </a:rPr>
              <a:t>  </a:t>
            </a:r>
            <a:r>
              <a:t>else</a:t>
            </a:r>
            <a:endParaRPr>
              <a:solidFill>
                <a:srgbClr val="E7E8EB"/>
              </a:solidFill>
            </a:endParaRPr>
          </a:p>
          <a:p>
            <a:pPr defTabSz="376554">
              <a:spcBef>
                <a:spcPts val="0"/>
              </a:spcBef>
              <a:tabLst>
                <a:tab pos="368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"x is complex"</a:t>
            </a:r>
            <a:r>
              <a:rPr>
                <a:solidFill>
                  <a:srgbClr val="E7E8EB"/>
                </a:solidFill>
              </a:rPr>
              <a:t>);</a:t>
            </a:r>
          </a:p>
          <a:p>
            <a:pPr defTabSz="376554">
              <a:spcBef>
                <a:spcPts val="0"/>
              </a:spcBef>
              <a:tabLst>
                <a:tab pos="368300" algn="l"/>
              </a:tabLst>
              <a:defRPr>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About me"/>
          <p:cNvSpPr txBox="1">
            <a:spLocks noGrp="1"/>
          </p:cNvSpPr>
          <p:nvPr>
            <p:ph type="body" idx="21"/>
          </p:nvPr>
        </p:nvSpPr>
        <p:spPr>
          <a:xfrm>
            <a:off x="762000" y="724210"/>
            <a:ext cx="20955000" cy="545790"/>
          </a:xfrm>
          <a:prstGeom prst="rect">
            <a:avLst/>
          </a:prstGeom>
        </p:spPr>
        <p:txBody>
          <a:bodyPr/>
          <a:lstStyle/>
          <a:p>
            <a:r>
              <a:rPr lang="en-US" dirty="0"/>
              <a:t>Day 1 GOALS</a:t>
            </a:r>
            <a:endParaRPr dirty="0"/>
          </a:p>
        </p:txBody>
      </p:sp>
      <p:sp>
        <p:nvSpPr>
          <p:cNvPr id="180" name="Career journey"/>
          <p:cNvSpPr txBox="1">
            <a:spLocks noGrp="1"/>
          </p:cNvSpPr>
          <p:nvPr>
            <p:ph type="title"/>
          </p:nvPr>
        </p:nvSpPr>
        <p:spPr>
          <a:prstGeom prst="rect">
            <a:avLst/>
          </a:prstGeom>
        </p:spPr>
        <p:txBody>
          <a:bodyPr/>
          <a:lstStyle>
            <a:lvl1pPr defTabSz="685165">
              <a:spcBef>
                <a:spcPts val="3200"/>
              </a:spcBef>
              <a:defRPr sz="7221"/>
            </a:lvl1pPr>
          </a:lstStyle>
          <a:p>
            <a:r>
              <a:rPr lang="en-US" dirty="0"/>
              <a:t>GOALS</a:t>
            </a:r>
            <a:endParaRPr dirty="0"/>
          </a:p>
        </p:txBody>
      </p:sp>
      <p:sp>
        <p:nvSpPr>
          <p:cNvPr id="181" name="iOS Engineer | Lalamove Philippines (Aug 2018 - Present)…"/>
          <p:cNvSpPr txBox="1">
            <a:spLocks noGrp="1"/>
          </p:cNvSpPr>
          <p:nvPr>
            <p:ph type="body" sz="half" idx="1"/>
          </p:nvPr>
        </p:nvSpPr>
        <p:spPr>
          <a:xfrm>
            <a:off x="761998" y="3860800"/>
            <a:ext cx="16684753" cy="8585200"/>
          </a:xfrm>
          <a:prstGeom prst="rect">
            <a:avLst/>
          </a:prstGeom>
        </p:spPr>
        <p:txBody>
          <a:bodyPr>
            <a:normAutofit/>
          </a:bodyPr>
          <a:lstStyle/>
          <a:p>
            <a:r>
              <a:rPr lang="en-PH" sz="6600" dirty="0">
                <a:solidFill>
                  <a:schemeClr val="bg1">
                    <a:lumMod val="10000"/>
                    <a:lumOff val="90000"/>
                  </a:schemeClr>
                </a:solidFill>
              </a:rPr>
              <a:t>C Programming Language Fundamentals</a:t>
            </a:r>
          </a:p>
          <a:p>
            <a:r>
              <a:rPr lang="en-PH" sz="6600" dirty="0">
                <a:solidFill>
                  <a:schemeClr val="bg1">
                    <a:lumMod val="10000"/>
                    <a:lumOff val="90000"/>
                  </a:schemeClr>
                </a:solidFill>
              </a:rPr>
              <a:t>Objective-C basics</a:t>
            </a:r>
          </a:p>
          <a:p>
            <a:pPr marL="635000" lvl="1" indent="0">
              <a:buNone/>
            </a:pPr>
            <a:endParaRPr lang="en-PH" sz="6600" dirty="0">
              <a:solidFill>
                <a:schemeClr val="bg1">
                  <a:lumMod val="10000"/>
                  <a:lumOff val="90000"/>
                </a:schemeClr>
              </a:solidFill>
            </a:endParaRPr>
          </a:p>
        </p:txBody>
      </p:sp>
    </p:spTree>
    <p:extLst>
      <p:ext uri="{BB962C8B-B14F-4D97-AF65-F5344CB8AC3E}">
        <p14:creationId xmlns:p14="http://schemas.microsoft.com/office/powerpoint/2010/main" val="1562387974"/>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C programming language"/>
          <p:cNvSpPr txBox="1">
            <a:spLocks noGrp="1"/>
          </p:cNvSpPr>
          <p:nvPr>
            <p:ph type="body" idx="21"/>
          </p:nvPr>
        </p:nvSpPr>
        <p:spPr>
          <a:prstGeom prst="rect">
            <a:avLst/>
          </a:prstGeom>
        </p:spPr>
        <p:txBody>
          <a:bodyPr/>
          <a:lstStyle/>
          <a:p>
            <a:r>
              <a:t>C programming language</a:t>
            </a:r>
          </a:p>
        </p:txBody>
      </p:sp>
      <p:sp>
        <p:nvSpPr>
          <p:cNvPr id="343" name="#if #endif"/>
          <p:cNvSpPr txBox="1">
            <a:spLocks noGrp="1"/>
          </p:cNvSpPr>
          <p:nvPr>
            <p:ph type="title"/>
          </p:nvPr>
        </p:nvSpPr>
        <p:spPr>
          <a:prstGeom prst="rect">
            <a:avLst/>
          </a:prstGeom>
        </p:spPr>
        <p:txBody>
          <a:bodyPr/>
          <a:lstStyle>
            <a:lvl1pPr defTabSz="685165">
              <a:spcBef>
                <a:spcPts val="3200"/>
              </a:spcBef>
              <a:defRPr sz="7221"/>
            </a:lvl1pPr>
          </a:lstStyle>
          <a:p>
            <a:r>
              <a:t>#if #endif</a:t>
            </a:r>
          </a:p>
        </p:txBody>
      </p:sp>
      <p:sp>
        <p:nvSpPr>
          <p:cNvPr id="344" name="/** using #if for nested comments  **/…"/>
          <p:cNvSpPr txBox="1"/>
          <p:nvPr/>
        </p:nvSpPr>
        <p:spPr>
          <a:xfrm>
            <a:off x="4001765" y="5074665"/>
            <a:ext cx="14475471" cy="76879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376554">
              <a:spcBef>
                <a:spcPts val="0"/>
              </a:spcBef>
              <a:tabLst>
                <a:tab pos="368300" algn="l"/>
              </a:tabLst>
              <a:defRPr>
                <a:solidFill>
                  <a:srgbClr val="23AD68"/>
                </a:solidFill>
                <a:latin typeface="Helvetica"/>
                <a:ea typeface="Helvetica"/>
                <a:cs typeface="Helvetica"/>
                <a:sym typeface="Helvetica"/>
              </a:defRPr>
            </a:pPr>
            <a:r>
              <a:rPr>
                <a:solidFill>
                  <a:srgbClr val="E7E8EB"/>
                </a:solidFill>
                <a:latin typeface="Menlo Regular"/>
                <a:ea typeface="Menlo Regular"/>
                <a:cs typeface="Menlo Regular"/>
                <a:sym typeface="Menlo Regular"/>
              </a:rPr>
              <a:t> </a:t>
            </a:r>
            <a:r>
              <a:rPr>
                <a:solidFill>
                  <a:srgbClr val="23AD68">
                    <a:alpha val="45000"/>
                  </a:srgbClr>
                </a:solidFill>
                <a:latin typeface="Menlo Regular"/>
                <a:ea typeface="Menlo Regular"/>
                <a:cs typeface="Menlo Regular"/>
                <a:sym typeface="Menlo Regular"/>
              </a:rPr>
              <a:t>/**</a:t>
            </a:r>
            <a:r>
              <a:rPr>
                <a:solidFill>
                  <a:srgbClr val="E7E8EB"/>
                </a:solidFill>
                <a:latin typeface="Menlo Regular"/>
                <a:ea typeface="Menlo Regular"/>
                <a:cs typeface="Menlo Regular"/>
                <a:sym typeface="Menlo Regular"/>
              </a:rPr>
              <a:t> </a:t>
            </a:r>
            <a:r>
              <a:t>using #if for nested comments  **/</a:t>
            </a:r>
            <a:endParaRPr>
              <a:solidFill>
                <a:srgbClr val="E7E8EB"/>
              </a:solidFill>
              <a:latin typeface="Menlo Regular"/>
              <a:ea typeface="Menlo Regular"/>
              <a:cs typeface="Menlo Regular"/>
              <a:sym typeface="Menlo Regular"/>
            </a:endParaRPr>
          </a:p>
          <a:p>
            <a:pPr defTabSz="376554">
              <a:spcBef>
                <a:spcPts val="0"/>
              </a:spcBef>
              <a:tabLst>
                <a:tab pos="368300" algn="l"/>
              </a:tabLst>
              <a:defRPr>
                <a:solidFill>
                  <a:srgbClr val="D38D5D"/>
                </a:solidFill>
                <a:latin typeface="Menlo Regular"/>
                <a:ea typeface="Menlo Regular"/>
                <a:cs typeface="Menlo Regular"/>
                <a:sym typeface="Menlo Regular"/>
              </a:defRPr>
            </a:pPr>
            <a:r>
              <a:t> #define   TRUE    </a:t>
            </a:r>
            <a:r>
              <a:rPr>
                <a:solidFill>
                  <a:srgbClr val="00AAA3"/>
                </a:solidFill>
              </a:rPr>
              <a:t>1</a:t>
            </a:r>
            <a:endParaRPr>
              <a:solidFill>
                <a:srgbClr val="E7E8EB"/>
              </a:solidFill>
            </a:endParaRPr>
          </a:p>
          <a:p>
            <a:pPr defTabSz="376554">
              <a:spcBef>
                <a:spcPts val="0"/>
              </a:spcBef>
              <a:tabLst>
                <a:tab pos="368300" algn="l"/>
              </a:tabLst>
              <a:defRPr>
                <a:solidFill>
                  <a:srgbClr val="D38D5D"/>
                </a:solidFill>
                <a:latin typeface="Menlo Regular"/>
                <a:ea typeface="Menlo Regular"/>
                <a:cs typeface="Menlo Regular"/>
                <a:sym typeface="Menlo Regular"/>
              </a:defRPr>
            </a:pPr>
            <a:r>
              <a:t> #define   FALSE   </a:t>
            </a:r>
            <a:r>
              <a:rPr>
                <a:solidFill>
                  <a:srgbClr val="00AAA3"/>
                </a:solidFill>
              </a:rPr>
              <a:t>0</a:t>
            </a:r>
            <a:endParaRPr>
              <a:solidFill>
                <a:srgbClr val="E7E8EB"/>
              </a:solidFill>
            </a:endParaRPr>
          </a:p>
          <a:p>
            <a:pPr defTabSz="376554">
              <a:spcBef>
                <a:spcPts val="0"/>
              </a:spcBef>
              <a:tabLst>
                <a:tab pos="368300" algn="l"/>
              </a:tabLst>
              <a:defRPr>
                <a:solidFill>
                  <a:srgbClr val="E7E8EB"/>
                </a:solidFill>
                <a:latin typeface="Menlo Regular"/>
                <a:ea typeface="Menlo Regular"/>
                <a:cs typeface="Menlo Regular"/>
                <a:sym typeface="Menlo Regular"/>
              </a:defRPr>
            </a:pPr>
            <a:endParaRPr>
              <a:solidFill>
                <a:srgbClr val="E7E8EB"/>
              </a:solidFill>
            </a:endParaRPr>
          </a:p>
          <a:p>
            <a:pPr defTabSz="376554">
              <a:spcBef>
                <a:spcPts val="0"/>
              </a:spcBef>
              <a:tabLst>
                <a:tab pos="368300" algn="l"/>
              </a:tabLst>
              <a:defRPr>
                <a:solidFill>
                  <a:srgbClr val="4EB0CC"/>
                </a:solidFill>
                <a:latin typeface="Menlo Regular"/>
                <a:ea typeface="Menlo Regular"/>
                <a:cs typeface="Menlo Regular"/>
                <a:sym typeface="Menlo Regular"/>
              </a:defRPr>
            </a:pPr>
            <a:r>
              <a:rPr>
                <a:solidFill>
                  <a:srgbClr val="E7E8EB"/>
                </a:solidFill>
              </a:rPr>
              <a:t> </a:t>
            </a:r>
            <a:r>
              <a:t>main</a:t>
            </a:r>
            <a:r>
              <a:rPr>
                <a:solidFill>
                  <a:srgbClr val="E7E8EB"/>
                </a:solidFill>
              </a:rPr>
              <a:t>()</a:t>
            </a:r>
          </a:p>
          <a:p>
            <a:pPr defTabSz="376554">
              <a:spcBef>
                <a:spcPts val="0"/>
              </a:spcBef>
              <a:tabLst>
                <a:tab pos="368300" algn="l"/>
              </a:tabLst>
              <a:defRPr>
                <a:solidFill>
                  <a:srgbClr val="E7E8EB"/>
                </a:solidFill>
                <a:latin typeface="Menlo Regular"/>
                <a:ea typeface="Menlo Regular"/>
                <a:cs typeface="Menlo Regular"/>
                <a:sym typeface="Menlo Regular"/>
              </a:defRPr>
            </a:pPr>
            <a:r>
              <a:t> {</a:t>
            </a:r>
          </a:p>
          <a:p>
            <a:pPr defTabSz="376554">
              <a:spcBef>
                <a:spcPts val="0"/>
              </a:spcBef>
              <a:tabLst>
                <a:tab pos="368300" algn="l"/>
              </a:tabLst>
              <a:defRPr>
                <a:solidFill>
                  <a:srgbClr val="E7E8EB"/>
                </a:solidFill>
                <a:latin typeface="Menlo Regular"/>
                <a:ea typeface="Menlo Regular"/>
                <a:cs typeface="Menlo Regular"/>
                <a:sym typeface="Menlo Regular"/>
              </a:defRPr>
            </a:pPr>
            <a:r>
              <a:t>   </a:t>
            </a:r>
            <a:r>
              <a:rPr>
                <a:solidFill>
                  <a:srgbClr val="E12DA0"/>
                </a:solidFill>
              </a:rPr>
              <a:t>int</a:t>
            </a:r>
            <a:r>
              <a:t> x=</a:t>
            </a:r>
            <a:r>
              <a:rPr>
                <a:solidFill>
                  <a:srgbClr val="00AAA3"/>
                </a:solidFill>
              </a:rPr>
              <a:t>5</a:t>
            </a:r>
            <a:r>
              <a:t>;</a:t>
            </a:r>
          </a:p>
          <a:p>
            <a:pPr defTabSz="376554">
              <a:spcBef>
                <a:spcPts val="0"/>
              </a:spcBef>
              <a:tabLst>
                <a:tab pos="368300" algn="l"/>
              </a:tabLst>
              <a:defRPr>
                <a:solidFill>
                  <a:srgbClr val="E7E8EB"/>
                </a:solidFill>
                <a:latin typeface="Menlo Regular"/>
                <a:ea typeface="Menlo Regular"/>
                <a:cs typeface="Menlo Regular"/>
                <a:sym typeface="Menlo Regular"/>
              </a:defRPr>
            </a:pPr>
            <a:endParaRPr/>
          </a:p>
          <a:p>
            <a:pPr defTabSz="376554">
              <a:spcBef>
                <a:spcPts val="0"/>
              </a:spcBef>
              <a:tabLst>
                <a:tab pos="368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"x = %d\n"</a:t>
            </a:r>
            <a:r>
              <a:rPr>
                <a:solidFill>
                  <a:srgbClr val="E7E8EB"/>
                </a:solidFill>
              </a:rPr>
              <a:t>, x);</a:t>
            </a:r>
          </a:p>
          <a:p>
            <a:pPr defTabSz="376554">
              <a:spcBef>
                <a:spcPts val="0"/>
              </a:spcBef>
              <a:tabLst>
                <a:tab pos="368300" algn="l"/>
              </a:tabLst>
              <a:defRPr>
                <a:solidFill>
                  <a:srgbClr val="E7E8EB"/>
                </a:solidFill>
                <a:latin typeface="Menlo Regular"/>
                <a:ea typeface="Menlo Regular"/>
                <a:cs typeface="Menlo Regular"/>
                <a:sym typeface="Menlo Regular"/>
              </a:defRPr>
            </a:pPr>
            <a:endParaRPr>
              <a:solidFill>
                <a:srgbClr val="E7E8EB"/>
              </a:solidFill>
            </a:endParaRPr>
          </a:p>
          <a:p>
            <a:pPr defTabSz="376554">
              <a:spcBef>
                <a:spcPts val="0"/>
              </a:spcBef>
              <a:tabLst>
                <a:tab pos="368300" algn="l"/>
              </a:tabLst>
              <a:defRPr>
                <a:solidFill>
                  <a:srgbClr val="23AD68"/>
                </a:solidFill>
                <a:latin typeface="Helvetica"/>
                <a:ea typeface="Helvetica"/>
                <a:cs typeface="Helvetica"/>
                <a:sym typeface="Helvetica"/>
              </a:defRPr>
            </a:pPr>
            <a:r>
              <a:rPr>
                <a:solidFill>
                  <a:srgbClr val="D38D5D"/>
                </a:solidFill>
                <a:latin typeface="Menlo Regular"/>
                <a:ea typeface="Menlo Regular"/>
                <a:cs typeface="Menlo Regular"/>
                <a:sym typeface="Menlo Regular"/>
              </a:rPr>
              <a:t> #if FALSE        </a:t>
            </a:r>
            <a:r>
              <a:rPr>
                <a:solidFill>
                  <a:srgbClr val="23AD68">
                    <a:alpha val="45000"/>
                  </a:srgbClr>
                </a:solidFill>
                <a:latin typeface="Menlo Regular"/>
                <a:ea typeface="Menlo Regular"/>
                <a:cs typeface="Menlo Regular"/>
                <a:sym typeface="Menlo Regular"/>
              </a:rPr>
              <a:t>/**</a:t>
            </a:r>
            <a:r>
              <a:rPr>
                <a:solidFill>
                  <a:srgbClr val="E7E8EB"/>
                </a:solidFill>
                <a:latin typeface="Menlo Regular"/>
                <a:ea typeface="Menlo Regular"/>
                <a:cs typeface="Menlo Regular"/>
                <a:sym typeface="Menlo Regular"/>
              </a:rPr>
              <a:t>  </a:t>
            </a:r>
            <a:r>
              <a:t>everything until the matching #endif is commented  **/</a:t>
            </a:r>
            <a:endParaRPr>
              <a:solidFill>
                <a:srgbClr val="E7E8EB"/>
              </a:solidFill>
              <a:latin typeface="Menlo Regular"/>
              <a:ea typeface="Menlo Regular"/>
              <a:cs typeface="Menlo Regular"/>
              <a:sym typeface="Menlo Regular"/>
            </a:endParaRPr>
          </a:p>
          <a:p>
            <a:pPr defTabSz="376554">
              <a:spcBef>
                <a:spcPts val="0"/>
              </a:spcBef>
              <a:tabLst>
                <a:tab pos="368300" algn="l"/>
              </a:tabLst>
              <a:defRPr>
                <a:solidFill>
                  <a:srgbClr val="E7E8EB"/>
                </a:solidFill>
                <a:latin typeface="Menlo Regular"/>
                <a:ea typeface="Menlo Regular"/>
                <a:cs typeface="Menlo Regular"/>
                <a:sym typeface="Menlo Regular"/>
              </a:defRPr>
            </a:pPr>
            <a:r>
              <a:t>   x = </a:t>
            </a:r>
            <a:r>
              <a:rPr>
                <a:solidFill>
                  <a:srgbClr val="00AAA3"/>
                </a:solidFill>
              </a:rPr>
              <a:t>304</a:t>
            </a:r>
            <a:r>
              <a:t>;</a:t>
            </a:r>
          </a:p>
          <a:p>
            <a:pPr defTabSz="376554">
              <a:spcBef>
                <a:spcPts val="0"/>
              </a:spcBef>
              <a:tabLst>
                <a:tab pos="368300" algn="l"/>
              </a:tabLst>
              <a:defRPr>
                <a:solidFill>
                  <a:srgbClr val="D38D5D"/>
                </a:solidFill>
                <a:latin typeface="Menlo Regular"/>
                <a:ea typeface="Menlo Regular"/>
                <a:cs typeface="Menlo Regular"/>
                <a:sym typeface="Menlo Regular"/>
              </a:defRPr>
            </a:pPr>
            <a:r>
              <a:t> #endif</a:t>
            </a:r>
            <a:endParaRPr>
              <a:solidFill>
                <a:srgbClr val="E7E8EB"/>
              </a:solidFill>
            </a:endParaRPr>
          </a:p>
          <a:p>
            <a:pPr defTabSz="376554">
              <a:spcBef>
                <a:spcPts val="0"/>
              </a:spcBef>
              <a:tabLst>
                <a:tab pos="368300" algn="l"/>
              </a:tabLst>
              <a:defRPr>
                <a:solidFill>
                  <a:srgbClr val="E7E8EB"/>
                </a:solidFill>
                <a:latin typeface="Menlo Regular"/>
                <a:ea typeface="Menlo Regular"/>
                <a:cs typeface="Menlo Regular"/>
                <a:sym typeface="Menlo Regular"/>
              </a:defRPr>
            </a:pPr>
            <a:endParaRPr>
              <a:solidFill>
                <a:srgbClr val="E7E8EB"/>
              </a:solidFill>
            </a:endParaRPr>
          </a:p>
          <a:p>
            <a:pPr defTabSz="376554">
              <a:spcBef>
                <a:spcPts val="0"/>
              </a:spcBef>
              <a:tabLst>
                <a:tab pos="368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"x = %d\n"</a:t>
            </a:r>
            <a:r>
              <a:rPr>
                <a:solidFill>
                  <a:srgbClr val="E7E8EB"/>
                </a:solidFill>
              </a:rPr>
              <a:t>, x);</a:t>
            </a:r>
          </a:p>
          <a:p>
            <a:pPr defTabSz="376554">
              <a:spcBef>
                <a:spcPts val="0"/>
              </a:spcBef>
              <a:tabLst>
                <a:tab pos="368300" algn="l"/>
              </a:tabLst>
              <a:defRPr>
                <a:solidFill>
                  <a:srgbClr val="E7E8EB"/>
                </a:solidFill>
                <a:latin typeface="Menlo Regular"/>
                <a:ea typeface="Menlo Regular"/>
                <a:cs typeface="Menlo Regular"/>
                <a:sym typeface="Menlo Regular"/>
              </a:defRPr>
            </a:pPr>
            <a:r>
              <a:t> }</a:t>
            </a:r>
          </a:p>
        </p:txBody>
      </p:sp>
      <p:sp>
        <p:nvSpPr>
          <p:cNvPr id="345" name="The #if...#endif preprocessor command can be used to comment out a section of code which may have comments within it."/>
          <p:cNvSpPr txBox="1"/>
          <p:nvPr/>
        </p:nvSpPr>
        <p:spPr>
          <a:xfrm>
            <a:off x="795125" y="3457984"/>
            <a:ext cx="22860001" cy="13336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4000"/>
            </a:lvl1pPr>
          </a:lstStyle>
          <a:p>
            <a:r>
              <a:rPr dirty="0">
                <a:solidFill>
                  <a:schemeClr val="bg1">
                    <a:lumMod val="10000"/>
                    <a:lumOff val="90000"/>
                  </a:schemeClr>
                </a:solidFill>
              </a:rPr>
              <a:t>The #if...#endif preprocessor command can be used to comment out a section of code which may have comments within it.</a:t>
            </a: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C programming language"/>
          <p:cNvSpPr txBox="1">
            <a:spLocks noGrp="1"/>
          </p:cNvSpPr>
          <p:nvPr>
            <p:ph type="body" idx="21"/>
          </p:nvPr>
        </p:nvSpPr>
        <p:spPr>
          <a:prstGeom prst="rect">
            <a:avLst/>
          </a:prstGeom>
        </p:spPr>
        <p:txBody>
          <a:bodyPr/>
          <a:lstStyle/>
          <a:p>
            <a:r>
              <a:t>C programming language</a:t>
            </a:r>
          </a:p>
        </p:txBody>
      </p:sp>
      <p:sp>
        <p:nvSpPr>
          <p:cNvPr id="348" name="Programming problem"/>
          <p:cNvSpPr txBox="1">
            <a:spLocks noGrp="1"/>
          </p:cNvSpPr>
          <p:nvPr>
            <p:ph type="title"/>
          </p:nvPr>
        </p:nvSpPr>
        <p:spPr>
          <a:prstGeom prst="rect">
            <a:avLst/>
          </a:prstGeom>
        </p:spPr>
        <p:txBody>
          <a:bodyPr/>
          <a:lstStyle>
            <a:lvl1pPr defTabSz="685165">
              <a:spcBef>
                <a:spcPts val="3200"/>
              </a:spcBef>
              <a:defRPr sz="7221"/>
            </a:lvl1pPr>
          </a:lstStyle>
          <a:p>
            <a:r>
              <a:t>Programming problem</a:t>
            </a:r>
          </a:p>
        </p:txBody>
      </p:sp>
      <p:sp>
        <p:nvSpPr>
          <p:cNvPr id="349" name="Write a program to print all Fahrenheit and Celsius temperatures using the conversion C = (F-32)*5/9 for 20 degree increments from 32 to 212."/>
          <p:cNvSpPr txBox="1">
            <a:spLocks noGrp="1"/>
          </p:cNvSpPr>
          <p:nvPr>
            <p:ph type="body" idx="1"/>
          </p:nvPr>
        </p:nvSpPr>
        <p:spPr>
          <a:xfrm>
            <a:off x="762000" y="3364258"/>
            <a:ext cx="22860000" cy="8585201"/>
          </a:xfrm>
          <a:prstGeom prst="rect">
            <a:avLst/>
          </a:prstGeom>
        </p:spPr>
        <p:txBody>
          <a:bodyPr/>
          <a:lstStyle/>
          <a:p>
            <a:pPr>
              <a:defRPr sz="5000"/>
            </a:pPr>
            <a:r>
              <a:rPr dirty="0">
                <a:solidFill>
                  <a:schemeClr val="bg1">
                    <a:lumMod val="10000"/>
                    <a:lumOff val="90000"/>
                  </a:schemeClr>
                </a:solidFill>
              </a:rPr>
              <a:t>Write a program </a:t>
            </a:r>
            <a:r>
              <a:rPr lang="en-PH" dirty="0">
                <a:solidFill>
                  <a:schemeClr val="bg1">
                    <a:lumMod val="10000"/>
                    <a:lumOff val="90000"/>
                  </a:schemeClr>
                </a:solidFill>
              </a:rPr>
              <a:t>that asks for input for Fahrenheit  variable F and convert it to Celsius and print it out. Using the </a:t>
            </a:r>
            <a:r>
              <a:rPr dirty="0">
                <a:solidFill>
                  <a:schemeClr val="bg1">
                    <a:lumMod val="10000"/>
                    <a:lumOff val="90000"/>
                  </a:schemeClr>
                </a:solidFill>
              </a:rPr>
              <a:t>conversion </a:t>
            </a:r>
            <a:endParaRPr lang="en-US" dirty="0">
              <a:solidFill>
                <a:schemeClr val="bg1">
                  <a:lumMod val="10000"/>
                  <a:lumOff val="90000"/>
                </a:schemeClr>
              </a:solidFill>
            </a:endParaRPr>
          </a:p>
          <a:p>
            <a:pPr>
              <a:defRPr sz="5000"/>
            </a:pPr>
            <a:r>
              <a:rPr b="1" dirty="0">
                <a:solidFill>
                  <a:schemeClr val="bg1">
                    <a:lumMod val="10000"/>
                    <a:lumOff val="90000"/>
                  </a:schemeClr>
                </a:solidFill>
                <a:latin typeface="Avenir Next Regular"/>
                <a:ea typeface="Avenir Next Regular"/>
                <a:cs typeface="Avenir Next Regular"/>
                <a:sym typeface="Avenir Next Regular"/>
              </a:rPr>
              <a:t>C = (F-32)*</a:t>
            </a:r>
            <a:r>
              <a:rPr b="1">
                <a:solidFill>
                  <a:schemeClr val="bg1">
                    <a:lumMod val="10000"/>
                    <a:lumOff val="90000"/>
                  </a:schemeClr>
                </a:solidFill>
                <a:latin typeface="Avenir Next Regular"/>
                <a:ea typeface="Avenir Next Regular"/>
                <a:cs typeface="Avenir Next Regular"/>
                <a:sym typeface="Avenir Next Regular"/>
              </a:rPr>
              <a:t>5/9</a:t>
            </a:r>
            <a:r>
              <a:rPr>
                <a:solidFill>
                  <a:schemeClr val="bg1">
                    <a:lumMod val="10000"/>
                    <a:lumOff val="90000"/>
                  </a:schemeClr>
                </a:solidFill>
              </a:rPr>
              <a:t> </a:t>
            </a:r>
            <a:endParaRPr dirty="0">
              <a:solidFill>
                <a:schemeClr val="bg1">
                  <a:lumMod val="10000"/>
                  <a:lumOff val="90000"/>
                </a:schemeClr>
              </a:solidFill>
            </a:endParaRP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Functions"/>
          <p:cNvSpPr txBox="1">
            <a:spLocks noGrp="1"/>
          </p:cNvSpPr>
          <p:nvPr>
            <p:ph type="title"/>
          </p:nvPr>
        </p:nvSpPr>
        <p:spPr>
          <a:prstGeom prst="rect">
            <a:avLst/>
          </a:prstGeom>
        </p:spPr>
        <p:txBody>
          <a:bodyPr/>
          <a:lstStyle/>
          <a:p>
            <a:r>
              <a:t>Functions</a:t>
            </a: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 name="C programming language"/>
          <p:cNvSpPr txBox="1">
            <a:spLocks noGrp="1"/>
          </p:cNvSpPr>
          <p:nvPr>
            <p:ph type="body" idx="21"/>
          </p:nvPr>
        </p:nvSpPr>
        <p:spPr>
          <a:prstGeom prst="rect">
            <a:avLst/>
          </a:prstGeom>
        </p:spPr>
        <p:txBody>
          <a:bodyPr/>
          <a:lstStyle/>
          <a:p>
            <a:r>
              <a:t>C programming language</a:t>
            </a:r>
          </a:p>
        </p:txBody>
      </p:sp>
      <p:sp>
        <p:nvSpPr>
          <p:cNvPr id="354" name="Functions"/>
          <p:cNvSpPr txBox="1">
            <a:spLocks noGrp="1"/>
          </p:cNvSpPr>
          <p:nvPr>
            <p:ph type="title"/>
          </p:nvPr>
        </p:nvSpPr>
        <p:spPr>
          <a:prstGeom prst="rect">
            <a:avLst/>
          </a:prstGeom>
        </p:spPr>
        <p:txBody>
          <a:bodyPr/>
          <a:lstStyle>
            <a:lvl1pPr defTabSz="685165">
              <a:spcBef>
                <a:spcPts val="3200"/>
              </a:spcBef>
              <a:defRPr sz="7221"/>
            </a:lvl1pPr>
          </a:lstStyle>
          <a:p>
            <a:r>
              <a:t>Functions</a:t>
            </a:r>
          </a:p>
        </p:txBody>
      </p:sp>
      <p:sp>
        <p:nvSpPr>
          <p:cNvPr id="355" name="Reasons for using functions:…"/>
          <p:cNvSpPr txBox="1">
            <a:spLocks noGrp="1"/>
          </p:cNvSpPr>
          <p:nvPr>
            <p:ph type="body" idx="1"/>
          </p:nvPr>
        </p:nvSpPr>
        <p:spPr>
          <a:xfrm>
            <a:off x="762000" y="3364258"/>
            <a:ext cx="22860000" cy="8585201"/>
          </a:xfrm>
          <a:prstGeom prst="rect">
            <a:avLst/>
          </a:prstGeom>
        </p:spPr>
        <p:txBody>
          <a:bodyPr/>
          <a:lstStyle/>
          <a:p>
            <a:pPr>
              <a:defRPr sz="5000"/>
            </a:pPr>
            <a:r>
              <a:rPr dirty="0">
                <a:solidFill>
                  <a:schemeClr val="bg1">
                    <a:lumMod val="10000"/>
                    <a:lumOff val="90000"/>
                  </a:schemeClr>
                </a:solidFill>
              </a:rPr>
              <a:t>Reasons for using functions:</a:t>
            </a:r>
          </a:p>
          <a:p>
            <a:pPr lvl="1">
              <a:defRPr sz="5000"/>
            </a:pPr>
            <a:r>
              <a:rPr dirty="0">
                <a:solidFill>
                  <a:schemeClr val="bg1">
                    <a:lumMod val="10000"/>
                    <a:lumOff val="90000"/>
                  </a:schemeClr>
                </a:solidFill>
              </a:rPr>
              <a:t>saves repetition of common routines</a:t>
            </a:r>
          </a:p>
          <a:p>
            <a:pPr lvl="1">
              <a:defRPr sz="5000"/>
            </a:pPr>
            <a:r>
              <a:rPr dirty="0">
                <a:solidFill>
                  <a:schemeClr val="bg1">
                    <a:lumMod val="10000"/>
                    <a:lumOff val="90000"/>
                  </a:schemeClr>
                </a:solidFill>
              </a:rPr>
              <a:t>functions can be used by different parts of the program</a:t>
            </a:r>
          </a:p>
          <a:p>
            <a:pPr lvl="1">
              <a:defRPr sz="5000"/>
            </a:pPr>
            <a:r>
              <a:rPr dirty="0">
                <a:solidFill>
                  <a:schemeClr val="bg1">
                    <a:lumMod val="10000"/>
                    <a:lumOff val="90000"/>
                  </a:schemeClr>
                </a:solidFill>
              </a:rPr>
              <a:t>modularizes the program, making it easier to use</a:t>
            </a:r>
          </a:p>
          <a:p>
            <a:pPr lvl="1">
              <a:defRPr sz="5000"/>
            </a:pPr>
            <a:r>
              <a:rPr dirty="0">
                <a:solidFill>
                  <a:schemeClr val="bg1">
                    <a:lumMod val="10000"/>
                    <a:lumOff val="90000"/>
                  </a:schemeClr>
                </a:solidFill>
              </a:rPr>
              <a:t>allows recursive processes</a:t>
            </a: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C programming language"/>
          <p:cNvSpPr txBox="1">
            <a:spLocks noGrp="1"/>
          </p:cNvSpPr>
          <p:nvPr>
            <p:ph type="body" idx="21"/>
          </p:nvPr>
        </p:nvSpPr>
        <p:spPr>
          <a:prstGeom prst="rect">
            <a:avLst/>
          </a:prstGeom>
        </p:spPr>
        <p:txBody>
          <a:bodyPr/>
          <a:lstStyle/>
          <a:p>
            <a:r>
              <a:t>C programming language</a:t>
            </a:r>
          </a:p>
        </p:txBody>
      </p:sp>
      <p:sp>
        <p:nvSpPr>
          <p:cNvPr id="358" name="Basic structure"/>
          <p:cNvSpPr txBox="1">
            <a:spLocks noGrp="1"/>
          </p:cNvSpPr>
          <p:nvPr>
            <p:ph type="title"/>
          </p:nvPr>
        </p:nvSpPr>
        <p:spPr>
          <a:prstGeom prst="rect">
            <a:avLst/>
          </a:prstGeom>
        </p:spPr>
        <p:txBody>
          <a:bodyPr/>
          <a:lstStyle>
            <a:lvl1pPr defTabSz="685165">
              <a:spcBef>
                <a:spcPts val="3200"/>
              </a:spcBef>
              <a:defRPr sz="7221"/>
            </a:lvl1pPr>
          </a:lstStyle>
          <a:p>
            <a:r>
              <a:t>Basic structure</a:t>
            </a:r>
          </a:p>
        </p:txBody>
      </p:sp>
      <p:pic>
        <p:nvPicPr>
          <p:cNvPr id="359" name="Screen Shot 2019-10-20 at 4.43.36 PM.png" descr="Screen Shot 2019-10-20 at 4.43.36 PM.png"/>
          <p:cNvPicPr>
            <a:picLocks noChangeAspect="1"/>
          </p:cNvPicPr>
          <p:nvPr/>
        </p:nvPicPr>
        <p:blipFill>
          <a:blip r:embed="rId2"/>
          <a:stretch>
            <a:fillRect/>
          </a:stretch>
        </p:blipFill>
        <p:spPr>
          <a:xfrm>
            <a:off x="793999" y="3392110"/>
            <a:ext cx="14093313" cy="3881843"/>
          </a:xfrm>
          <a:prstGeom prst="rect">
            <a:avLst/>
          </a:prstGeom>
          <a:ln w="12700">
            <a:miter lim="400000"/>
          </a:ln>
        </p:spPr>
      </p:pic>
      <p:sp>
        <p:nvSpPr>
          <p:cNvPr id="360" name="The function prototype is a declaration and is needed if the function is defined after its use in the program. The syntax is:"/>
          <p:cNvSpPr txBox="1"/>
          <p:nvPr/>
        </p:nvSpPr>
        <p:spPr>
          <a:xfrm>
            <a:off x="770762" y="7761208"/>
            <a:ext cx="23065573" cy="12721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defRPr sz="3800"/>
            </a:lvl1pPr>
          </a:lstStyle>
          <a:p>
            <a:r>
              <a:rPr dirty="0">
                <a:solidFill>
                  <a:schemeClr val="bg1">
                    <a:lumMod val="10000"/>
                    <a:lumOff val="90000"/>
                  </a:schemeClr>
                </a:solidFill>
              </a:rPr>
              <a:t>The function prototype is a declaration and is needed if the function is defined after its use in the program. The syntax is:</a:t>
            </a:r>
          </a:p>
        </p:txBody>
      </p:sp>
      <p:pic>
        <p:nvPicPr>
          <p:cNvPr id="361" name="Screen Shot 2019-10-20 at 4.45.31 PM.png" descr="Screen Shot 2019-10-20 at 4.45.31 PM.png"/>
          <p:cNvPicPr>
            <a:picLocks noChangeAspect="1"/>
          </p:cNvPicPr>
          <p:nvPr/>
        </p:nvPicPr>
        <p:blipFill>
          <a:blip r:embed="rId3"/>
          <a:stretch>
            <a:fillRect/>
          </a:stretch>
        </p:blipFill>
        <p:spPr>
          <a:xfrm>
            <a:off x="823809" y="9768773"/>
            <a:ext cx="14239486" cy="2117022"/>
          </a:xfrm>
          <a:prstGeom prst="rect">
            <a:avLst/>
          </a:prstGeom>
          <a:ln w="12700">
            <a:miter lim="400000"/>
          </a:ln>
        </p:spPr>
      </p:pic>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C programming language"/>
          <p:cNvSpPr txBox="1">
            <a:spLocks noGrp="1"/>
          </p:cNvSpPr>
          <p:nvPr>
            <p:ph type="body" idx="21"/>
          </p:nvPr>
        </p:nvSpPr>
        <p:spPr>
          <a:prstGeom prst="rect">
            <a:avLst/>
          </a:prstGeom>
        </p:spPr>
        <p:txBody>
          <a:bodyPr/>
          <a:lstStyle/>
          <a:p>
            <a:r>
              <a:t>C programming language</a:t>
            </a:r>
          </a:p>
        </p:txBody>
      </p:sp>
      <p:sp>
        <p:nvSpPr>
          <p:cNvPr id="364" name="Basic structure"/>
          <p:cNvSpPr txBox="1">
            <a:spLocks noGrp="1"/>
          </p:cNvSpPr>
          <p:nvPr>
            <p:ph type="title"/>
          </p:nvPr>
        </p:nvSpPr>
        <p:spPr>
          <a:prstGeom prst="rect">
            <a:avLst/>
          </a:prstGeom>
        </p:spPr>
        <p:txBody>
          <a:bodyPr/>
          <a:lstStyle>
            <a:lvl1pPr defTabSz="685165">
              <a:spcBef>
                <a:spcPts val="3200"/>
              </a:spcBef>
              <a:defRPr sz="7221"/>
            </a:lvl1pPr>
          </a:lstStyle>
          <a:p>
            <a:r>
              <a:t>Basic structure</a:t>
            </a:r>
          </a:p>
        </p:txBody>
      </p:sp>
      <p:sp>
        <p:nvSpPr>
          <p:cNvPr id="365" name="If the function is defined before its use, then a prototype is not necessary, since the definition also serves as a declaration.…"/>
          <p:cNvSpPr txBox="1"/>
          <p:nvPr/>
        </p:nvSpPr>
        <p:spPr>
          <a:xfrm>
            <a:off x="762001" y="3693186"/>
            <a:ext cx="22859999" cy="2877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lvl="1">
              <a:defRPr sz="3800"/>
            </a:pPr>
            <a:r>
              <a:rPr dirty="0">
                <a:solidFill>
                  <a:schemeClr val="bg1">
                    <a:lumMod val="10000"/>
                    <a:lumOff val="90000"/>
                  </a:schemeClr>
                </a:solidFill>
              </a:rPr>
              <a:t>If the function is defined before its use, then a prototype is not necessary, since the definition also serves as a declaration.</a:t>
            </a:r>
          </a:p>
          <a:p>
            <a:pPr lvl="1">
              <a:defRPr sz="3800"/>
            </a:pPr>
            <a:r>
              <a:rPr dirty="0">
                <a:solidFill>
                  <a:schemeClr val="bg1">
                    <a:lumMod val="10000"/>
                    <a:lumOff val="90000"/>
                  </a:schemeClr>
                </a:solidFill>
              </a:rPr>
              <a:t>If the return-type is omitted, int is assumed. If there are no argument declarations, use void, not empty parentheses.</a:t>
            </a: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C programming language"/>
          <p:cNvSpPr txBox="1">
            <a:spLocks noGrp="1"/>
          </p:cNvSpPr>
          <p:nvPr>
            <p:ph type="body" idx="21"/>
          </p:nvPr>
        </p:nvSpPr>
        <p:spPr>
          <a:prstGeom prst="rect">
            <a:avLst/>
          </a:prstGeom>
        </p:spPr>
        <p:txBody>
          <a:bodyPr/>
          <a:lstStyle/>
          <a:p>
            <a:r>
              <a:t>C programming language</a:t>
            </a:r>
          </a:p>
        </p:txBody>
      </p:sp>
      <p:sp>
        <p:nvSpPr>
          <p:cNvPr id="368" name="How functions can be used?"/>
          <p:cNvSpPr txBox="1">
            <a:spLocks noGrp="1"/>
          </p:cNvSpPr>
          <p:nvPr>
            <p:ph type="title"/>
          </p:nvPr>
        </p:nvSpPr>
        <p:spPr>
          <a:prstGeom prst="rect">
            <a:avLst/>
          </a:prstGeom>
        </p:spPr>
        <p:txBody>
          <a:bodyPr/>
          <a:lstStyle>
            <a:lvl1pPr defTabSz="685165">
              <a:spcBef>
                <a:spcPts val="3200"/>
              </a:spcBef>
              <a:defRPr sz="7221"/>
            </a:lvl1pPr>
          </a:lstStyle>
          <a:p>
            <a:r>
              <a:t>How functions can be used?</a:t>
            </a:r>
          </a:p>
        </p:txBody>
      </p:sp>
      <p:sp>
        <p:nvSpPr>
          <p:cNvPr id="369" name="void print_message(void)…"/>
          <p:cNvSpPr txBox="1"/>
          <p:nvPr/>
        </p:nvSpPr>
        <p:spPr>
          <a:xfrm>
            <a:off x="7547223" y="5032256"/>
            <a:ext cx="9289554" cy="7467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721994">
              <a:spcBef>
                <a:spcPts val="0"/>
              </a:spcBef>
              <a:tabLst>
                <a:tab pos="711200" algn="l"/>
              </a:tabLst>
              <a:defRPr sz="5000">
                <a:solidFill>
                  <a:srgbClr val="4EB0CC"/>
                </a:solidFill>
                <a:latin typeface="Menlo Regular"/>
                <a:ea typeface="Menlo Regular"/>
                <a:cs typeface="Menlo Regular"/>
                <a:sym typeface="Menlo Regular"/>
              </a:defRPr>
            </a:pPr>
            <a:r>
              <a:rPr>
                <a:solidFill>
                  <a:srgbClr val="E12DA0"/>
                </a:solidFill>
              </a:rPr>
              <a:t>void</a:t>
            </a:r>
            <a:r>
              <a:rPr>
                <a:solidFill>
                  <a:srgbClr val="E7E8EB"/>
                </a:solidFill>
              </a:rPr>
              <a:t> </a:t>
            </a:r>
            <a:r>
              <a:t>print_message</a:t>
            </a:r>
            <a:r>
              <a:rPr>
                <a:solidFill>
                  <a:srgbClr val="E7E8EB"/>
                </a:solidFill>
              </a:rPr>
              <a:t>(</a:t>
            </a:r>
            <a:r>
              <a:rPr>
                <a:solidFill>
                  <a:srgbClr val="E12DA0"/>
                </a:solidFill>
              </a:rPr>
              <a:t>void</a:t>
            </a:r>
            <a:r>
              <a:rPr>
                <a:solidFill>
                  <a:srgbClr val="E7E8EB"/>
                </a:solidFill>
              </a:rPr>
              <a:t>)</a:t>
            </a:r>
          </a:p>
          <a:p>
            <a:pPr defTabSz="721994">
              <a:spcBef>
                <a:spcPts val="0"/>
              </a:spcBef>
              <a:tabLst>
                <a:tab pos="711200" algn="l"/>
              </a:tabLst>
              <a:defRPr sz="5000">
                <a:solidFill>
                  <a:srgbClr val="E7E8EB"/>
                </a:solidFill>
                <a:latin typeface="Menlo Regular"/>
                <a:ea typeface="Menlo Regular"/>
                <a:cs typeface="Menlo Regular"/>
                <a:sym typeface="Menlo Regular"/>
              </a:defRPr>
            </a:pPr>
            <a:r>
              <a:t>{</a:t>
            </a:r>
          </a:p>
          <a:p>
            <a:pPr defTabSz="721994">
              <a:spcBef>
                <a:spcPts val="0"/>
              </a:spcBef>
              <a:tabLst>
                <a:tab pos="711200" algn="l"/>
              </a:tabLst>
              <a:defRPr sz="5000">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"hello\n"</a:t>
            </a:r>
            <a:r>
              <a:rPr>
                <a:solidFill>
                  <a:srgbClr val="E7E8EB"/>
                </a:solidFill>
              </a:rPr>
              <a:t>);</a:t>
            </a:r>
          </a:p>
          <a:p>
            <a:pPr defTabSz="721994">
              <a:spcBef>
                <a:spcPts val="0"/>
              </a:spcBef>
              <a:tabLst>
                <a:tab pos="711200" algn="l"/>
              </a:tabLst>
              <a:defRPr sz="5000">
                <a:solidFill>
                  <a:srgbClr val="E7E8EB"/>
                </a:solidFill>
                <a:latin typeface="Menlo Regular"/>
                <a:ea typeface="Menlo Regular"/>
                <a:cs typeface="Menlo Regular"/>
                <a:sym typeface="Menlo Regular"/>
              </a:defRPr>
            </a:pPr>
            <a:r>
              <a:t>}</a:t>
            </a:r>
          </a:p>
          <a:p>
            <a:pPr defTabSz="721994">
              <a:spcBef>
                <a:spcPts val="0"/>
              </a:spcBef>
              <a:tabLst>
                <a:tab pos="711200" algn="l"/>
              </a:tabLst>
              <a:defRPr sz="5000">
                <a:solidFill>
                  <a:srgbClr val="E7E8EB"/>
                </a:solidFill>
                <a:latin typeface="Menlo Regular"/>
                <a:ea typeface="Menlo Regular"/>
                <a:cs typeface="Menlo Regular"/>
                <a:sym typeface="Menlo Regular"/>
              </a:defRPr>
            </a:pPr>
            <a:endParaRPr/>
          </a:p>
          <a:p>
            <a:pPr defTabSz="721994">
              <a:spcBef>
                <a:spcPts val="0"/>
              </a:spcBef>
              <a:tabLst>
                <a:tab pos="711200" algn="l"/>
              </a:tabLst>
              <a:defRPr sz="5000">
                <a:solidFill>
                  <a:srgbClr val="4EB0CC"/>
                </a:solidFill>
                <a:latin typeface="Menlo Regular"/>
                <a:ea typeface="Menlo Regular"/>
                <a:cs typeface="Menlo Regular"/>
                <a:sym typeface="Menlo Regular"/>
              </a:defRPr>
            </a:pPr>
            <a:r>
              <a:t>main</a:t>
            </a:r>
            <a:r>
              <a:rPr>
                <a:solidFill>
                  <a:srgbClr val="E7E8EB"/>
                </a:solidFill>
              </a:rPr>
              <a:t>()</a:t>
            </a:r>
          </a:p>
          <a:p>
            <a:pPr defTabSz="721994">
              <a:spcBef>
                <a:spcPts val="0"/>
              </a:spcBef>
              <a:tabLst>
                <a:tab pos="711200" algn="l"/>
              </a:tabLst>
              <a:defRPr sz="5000">
                <a:solidFill>
                  <a:srgbClr val="E7E8EB"/>
                </a:solidFill>
                <a:latin typeface="Menlo Regular"/>
                <a:ea typeface="Menlo Regular"/>
                <a:cs typeface="Menlo Regular"/>
                <a:sym typeface="Menlo Regular"/>
              </a:defRPr>
            </a:pPr>
            <a:r>
              <a:t>{</a:t>
            </a:r>
          </a:p>
          <a:p>
            <a:pPr defTabSz="721994">
              <a:spcBef>
                <a:spcPts val="0"/>
              </a:spcBef>
              <a:tabLst>
                <a:tab pos="711200" algn="l"/>
              </a:tabLst>
              <a:defRPr sz="5000">
                <a:solidFill>
                  <a:srgbClr val="18B5B1"/>
                </a:solidFill>
                <a:latin typeface="Menlo Regular"/>
                <a:ea typeface="Menlo Regular"/>
                <a:cs typeface="Menlo Regular"/>
                <a:sym typeface="Menlo Regular"/>
              </a:defRPr>
            </a:pPr>
            <a:r>
              <a:rPr>
                <a:solidFill>
                  <a:srgbClr val="E7E8EB"/>
                </a:solidFill>
              </a:rPr>
              <a:t>  </a:t>
            </a:r>
            <a:r>
              <a:t>print_message</a:t>
            </a:r>
            <a:r>
              <a:rPr>
                <a:solidFill>
                  <a:srgbClr val="E7E8EB"/>
                </a:solidFill>
              </a:rPr>
              <a:t>();</a:t>
            </a:r>
          </a:p>
          <a:p>
            <a:pPr defTabSz="721994">
              <a:spcBef>
                <a:spcPts val="0"/>
              </a:spcBef>
              <a:tabLst>
                <a:tab pos="711200" algn="l"/>
              </a:tabLst>
              <a:defRPr sz="5000">
                <a:solidFill>
                  <a:srgbClr val="E7E8EB"/>
                </a:solidFill>
                <a:latin typeface="Menlo Regular"/>
                <a:ea typeface="Menlo Regular"/>
                <a:cs typeface="Menlo Regular"/>
                <a:sym typeface="Menlo Regular"/>
              </a:defRPr>
            </a:pPr>
            <a:r>
              <a:t>}</a:t>
            </a:r>
          </a:p>
        </p:txBody>
      </p:sp>
      <p:sp>
        <p:nvSpPr>
          <p:cNvPr id="370" name="A function that has no arguments and does not return a value:"/>
          <p:cNvSpPr txBox="1"/>
          <p:nvPr/>
        </p:nvSpPr>
        <p:spPr>
          <a:xfrm>
            <a:off x="867491" y="3260428"/>
            <a:ext cx="14616181"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4000"/>
            </a:lvl1pPr>
          </a:lstStyle>
          <a:p>
            <a:r>
              <a:rPr dirty="0">
                <a:solidFill>
                  <a:schemeClr val="bg1">
                    <a:lumMod val="10000"/>
                    <a:lumOff val="90000"/>
                  </a:schemeClr>
                </a:solidFill>
              </a:rPr>
              <a:t>A function that has no arguments and does not return a value:</a:t>
            </a: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C programming language"/>
          <p:cNvSpPr txBox="1">
            <a:spLocks noGrp="1"/>
          </p:cNvSpPr>
          <p:nvPr>
            <p:ph type="body" idx="21"/>
          </p:nvPr>
        </p:nvSpPr>
        <p:spPr>
          <a:prstGeom prst="rect">
            <a:avLst/>
          </a:prstGeom>
        </p:spPr>
        <p:txBody>
          <a:bodyPr/>
          <a:lstStyle/>
          <a:p>
            <a:r>
              <a:t>C programming language</a:t>
            </a:r>
          </a:p>
        </p:txBody>
      </p:sp>
      <p:sp>
        <p:nvSpPr>
          <p:cNvPr id="373" name="How functions can be used?"/>
          <p:cNvSpPr txBox="1">
            <a:spLocks noGrp="1"/>
          </p:cNvSpPr>
          <p:nvPr>
            <p:ph type="title"/>
          </p:nvPr>
        </p:nvSpPr>
        <p:spPr>
          <a:xfrm>
            <a:off x="762000" y="2159000"/>
            <a:ext cx="22860000" cy="1718820"/>
          </a:xfrm>
          <a:prstGeom prst="rect">
            <a:avLst/>
          </a:prstGeom>
        </p:spPr>
        <p:txBody>
          <a:bodyPr/>
          <a:lstStyle/>
          <a:p>
            <a:r>
              <a:t>How functions can be used?</a:t>
            </a:r>
          </a:p>
        </p:txBody>
      </p:sp>
      <p:sp>
        <p:nvSpPr>
          <p:cNvPr id="374" name="A function that takes an argument.…"/>
          <p:cNvSpPr txBox="1"/>
          <p:nvPr/>
        </p:nvSpPr>
        <p:spPr>
          <a:xfrm>
            <a:off x="898915" y="3607582"/>
            <a:ext cx="22586171" cy="23852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4000"/>
            </a:pPr>
            <a:r>
              <a:rPr dirty="0">
                <a:solidFill>
                  <a:schemeClr val="bg1">
                    <a:lumMod val="10000"/>
                    <a:lumOff val="90000"/>
                  </a:schemeClr>
                </a:solidFill>
              </a:rPr>
              <a:t>A function that takes an argument.</a:t>
            </a:r>
          </a:p>
          <a:p>
            <a:pPr>
              <a:defRPr sz="4000"/>
            </a:pPr>
            <a:r>
              <a:rPr dirty="0">
                <a:solidFill>
                  <a:schemeClr val="bg1">
                    <a:lumMod val="10000"/>
                    <a:lumOff val="90000"/>
                  </a:schemeClr>
                </a:solidFill>
              </a:rPr>
              <a:t>The arguments are separated by commas; the order in which they are evaluated is unspecified. The value of each argument is passed to the corresponding parameter of the function</a:t>
            </a:r>
          </a:p>
        </p:txBody>
      </p:sp>
      <p:sp>
        <p:nvSpPr>
          <p:cNvPr id="375" name="void print_integer(int i)…"/>
          <p:cNvSpPr txBox="1"/>
          <p:nvPr/>
        </p:nvSpPr>
        <p:spPr>
          <a:xfrm>
            <a:off x="7702174" y="5989149"/>
            <a:ext cx="7760345" cy="7696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721994">
              <a:spcBef>
                <a:spcPts val="0"/>
              </a:spcBef>
              <a:tabLst>
                <a:tab pos="711200" algn="l"/>
              </a:tabLst>
              <a:defRPr sz="4000">
                <a:solidFill>
                  <a:srgbClr val="E7E8EB"/>
                </a:solidFill>
                <a:latin typeface="Menlo Regular"/>
                <a:ea typeface="Menlo Regular"/>
                <a:cs typeface="Menlo Regular"/>
                <a:sym typeface="Menlo Regular"/>
              </a:defRPr>
            </a:pPr>
            <a:endParaRPr/>
          </a:p>
          <a:p>
            <a:pPr defTabSz="721994">
              <a:spcBef>
                <a:spcPts val="0"/>
              </a:spcBef>
              <a:tabLst>
                <a:tab pos="711200" algn="l"/>
              </a:tabLst>
              <a:defRPr sz="4000">
                <a:solidFill>
                  <a:srgbClr val="4EB0CC"/>
                </a:solidFill>
                <a:latin typeface="Menlo Regular"/>
                <a:ea typeface="Menlo Regular"/>
                <a:cs typeface="Menlo Regular"/>
                <a:sym typeface="Menlo Regular"/>
              </a:defRPr>
            </a:pPr>
            <a:r>
              <a:rPr>
                <a:solidFill>
                  <a:srgbClr val="E12DA0"/>
                </a:solidFill>
              </a:rPr>
              <a:t>void</a:t>
            </a:r>
            <a:r>
              <a:rPr>
                <a:solidFill>
                  <a:srgbClr val="E7E8EB"/>
                </a:solidFill>
              </a:rPr>
              <a:t> </a:t>
            </a:r>
            <a:r>
              <a:t>print_integer</a:t>
            </a:r>
            <a:r>
              <a:rPr>
                <a:solidFill>
                  <a:srgbClr val="E7E8EB"/>
                </a:solidFill>
              </a:rPr>
              <a:t>(</a:t>
            </a:r>
            <a:r>
              <a:rPr>
                <a:solidFill>
                  <a:srgbClr val="E12DA0"/>
                </a:solidFill>
              </a:rPr>
              <a:t>int</a:t>
            </a:r>
            <a:r>
              <a:rPr>
                <a:solidFill>
                  <a:srgbClr val="E7E8EB"/>
                </a:solidFill>
              </a:rPr>
              <a:t> i)</a:t>
            </a:r>
          </a:p>
          <a:p>
            <a:pPr defTabSz="721994">
              <a:spcBef>
                <a:spcPts val="0"/>
              </a:spcBef>
              <a:tabLst>
                <a:tab pos="711200" algn="l"/>
              </a:tabLst>
              <a:defRPr sz="4000">
                <a:solidFill>
                  <a:srgbClr val="E7E8EB"/>
                </a:solidFill>
                <a:latin typeface="Menlo Regular"/>
                <a:ea typeface="Menlo Regular"/>
                <a:cs typeface="Menlo Regular"/>
                <a:sym typeface="Menlo Regular"/>
              </a:defRPr>
            </a:pPr>
            <a:r>
              <a:t>{</a:t>
            </a:r>
          </a:p>
          <a:p>
            <a:pPr defTabSz="721994">
              <a:spcBef>
                <a:spcPts val="0"/>
              </a:spcBef>
              <a:tabLst>
                <a:tab pos="711200" algn="l"/>
              </a:tabLst>
              <a:defRPr sz="4000">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"i = %d\n"</a:t>
            </a:r>
            <a:r>
              <a:rPr>
                <a:solidFill>
                  <a:srgbClr val="E7E8EB"/>
                </a:solidFill>
              </a:rPr>
              <a:t>, i);</a:t>
            </a:r>
          </a:p>
          <a:p>
            <a:pPr defTabSz="721994">
              <a:spcBef>
                <a:spcPts val="0"/>
              </a:spcBef>
              <a:tabLst>
                <a:tab pos="711200" algn="l"/>
              </a:tabLst>
              <a:defRPr sz="4000">
                <a:solidFill>
                  <a:srgbClr val="E7E8EB"/>
                </a:solidFill>
                <a:latin typeface="Menlo Regular"/>
                <a:ea typeface="Menlo Regular"/>
                <a:cs typeface="Menlo Regular"/>
                <a:sym typeface="Menlo Regular"/>
              </a:defRPr>
            </a:pPr>
            <a:r>
              <a:t>}</a:t>
            </a:r>
          </a:p>
          <a:p>
            <a:pPr defTabSz="721994">
              <a:spcBef>
                <a:spcPts val="0"/>
              </a:spcBef>
              <a:tabLst>
                <a:tab pos="711200" algn="l"/>
              </a:tabLst>
              <a:defRPr sz="4000">
                <a:solidFill>
                  <a:srgbClr val="E7E8EB"/>
                </a:solidFill>
                <a:latin typeface="Menlo Regular"/>
                <a:ea typeface="Menlo Regular"/>
                <a:cs typeface="Menlo Regular"/>
                <a:sym typeface="Menlo Regular"/>
              </a:defRPr>
            </a:pPr>
            <a:endParaRPr/>
          </a:p>
          <a:p>
            <a:pPr defTabSz="721994">
              <a:spcBef>
                <a:spcPts val="0"/>
              </a:spcBef>
              <a:tabLst>
                <a:tab pos="711200" algn="l"/>
              </a:tabLst>
              <a:defRPr sz="4000">
                <a:solidFill>
                  <a:srgbClr val="4EB0CC"/>
                </a:solidFill>
                <a:latin typeface="Menlo Regular"/>
                <a:ea typeface="Menlo Regular"/>
                <a:cs typeface="Menlo Regular"/>
                <a:sym typeface="Menlo Regular"/>
              </a:defRPr>
            </a:pPr>
            <a:r>
              <a:t>main</a:t>
            </a:r>
            <a:r>
              <a:rPr>
                <a:solidFill>
                  <a:srgbClr val="E7E8EB"/>
                </a:solidFill>
              </a:rPr>
              <a:t>()</a:t>
            </a:r>
          </a:p>
          <a:p>
            <a:pPr defTabSz="721994">
              <a:spcBef>
                <a:spcPts val="0"/>
              </a:spcBef>
              <a:tabLst>
                <a:tab pos="711200" algn="l"/>
              </a:tabLst>
              <a:defRPr sz="4000">
                <a:solidFill>
                  <a:srgbClr val="E7E8EB"/>
                </a:solidFill>
                <a:latin typeface="Menlo Regular"/>
                <a:ea typeface="Menlo Regular"/>
                <a:cs typeface="Menlo Regular"/>
                <a:sym typeface="Menlo Regular"/>
              </a:defRPr>
            </a:pPr>
            <a:r>
              <a:t>{</a:t>
            </a:r>
          </a:p>
          <a:p>
            <a:pPr defTabSz="721994">
              <a:spcBef>
                <a:spcPts val="0"/>
              </a:spcBef>
              <a:tabLst>
                <a:tab pos="711200" algn="l"/>
              </a:tabLst>
              <a:defRPr sz="4000">
                <a:solidFill>
                  <a:srgbClr val="E12DA0"/>
                </a:solidFill>
                <a:latin typeface="Menlo Regular"/>
                <a:ea typeface="Menlo Regular"/>
                <a:cs typeface="Menlo Regular"/>
                <a:sym typeface="Menlo Regular"/>
              </a:defRPr>
            </a:pPr>
            <a:r>
              <a:rPr>
                <a:solidFill>
                  <a:srgbClr val="E7E8EB"/>
                </a:solidFill>
              </a:rPr>
              <a:t>  </a:t>
            </a:r>
            <a:r>
              <a:t>int</a:t>
            </a:r>
            <a:r>
              <a:rPr>
                <a:solidFill>
                  <a:srgbClr val="E7E8EB"/>
                </a:solidFill>
              </a:rPr>
              <a:t> n=</a:t>
            </a:r>
            <a:r>
              <a:rPr>
                <a:solidFill>
                  <a:srgbClr val="00AAA3"/>
                </a:solidFill>
              </a:rPr>
              <a:t>5</a:t>
            </a:r>
            <a:r>
              <a:rPr>
                <a:solidFill>
                  <a:srgbClr val="E7E8EB"/>
                </a:solidFill>
              </a:rPr>
              <a:t>;</a:t>
            </a:r>
          </a:p>
          <a:p>
            <a:pPr defTabSz="721994">
              <a:spcBef>
                <a:spcPts val="0"/>
              </a:spcBef>
              <a:tabLst>
                <a:tab pos="711200" algn="l"/>
              </a:tabLst>
              <a:defRPr sz="4000">
                <a:solidFill>
                  <a:srgbClr val="E7E8EB"/>
                </a:solidFill>
                <a:latin typeface="Menlo Regular"/>
                <a:ea typeface="Menlo Regular"/>
                <a:cs typeface="Menlo Regular"/>
                <a:sym typeface="Menlo Regular"/>
              </a:defRPr>
            </a:pPr>
            <a:endParaRPr>
              <a:solidFill>
                <a:srgbClr val="E7E8EB"/>
              </a:solidFill>
            </a:endParaRPr>
          </a:p>
          <a:p>
            <a:pPr defTabSz="721994">
              <a:spcBef>
                <a:spcPts val="0"/>
              </a:spcBef>
              <a:tabLst>
                <a:tab pos="711200" algn="l"/>
              </a:tabLst>
              <a:defRPr sz="4000">
                <a:solidFill>
                  <a:srgbClr val="18B5B1"/>
                </a:solidFill>
                <a:latin typeface="Menlo Regular"/>
                <a:ea typeface="Menlo Regular"/>
                <a:cs typeface="Menlo Regular"/>
                <a:sym typeface="Menlo Regular"/>
              </a:defRPr>
            </a:pPr>
            <a:r>
              <a:rPr>
                <a:solidFill>
                  <a:srgbClr val="E7E8EB"/>
                </a:solidFill>
              </a:rPr>
              <a:t>  </a:t>
            </a:r>
            <a:r>
              <a:t>print_integer</a:t>
            </a:r>
            <a:r>
              <a:rPr>
                <a:solidFill>
                  <a:srgbClr val="E7E8EB"/>
                </a:solidFill>
              </a:rPr>
              <a:t>(n);</a:t>
            </a:r>
          </a:p>
          <a:p>
            <a:pPr defTabSz="721994">
              <a:spcBef>
                <a:spcPts val="0"/>
              </a:spcBef>
              <a:tabLst>
                <a:tab pos="711200" algn="l"/>
              </a:tabLst>
              <a:defRPr sz="4000">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 name="C programming language"/>
          <p:cNvSpPr txBox="1">
            <a:spLocks noGrp="1"/>
          </p:cNvSpPr>
          <p:nvPr>
            <p:ph type="body" idx="21"/>
          </p:nvPr>
        </p:nvSpPr>
        <p:spPr>
          <a:prstGeom prst="rect">
            <a:avLst/>
          </a:prstGeom>
        </p:spPr>
        <p:txBody>
          <a:bodyPr/>
          <a:lstStyle/>
          <a:p>
            <a:r>
              <a:t>C programming language</a:t>
            </a:r>
          </a:p>
        </p:txBody>
      </p:sp>
      <p:sp>
        <p:nvSpPr>
          <p:cNvPr id="378" name="How functions can be used?"/>
          <p:cNvSpPr txBox="1">
            <a:spLocks noGrp="1"/>
          </p:cNvSpPr>
          <p:nvPr>
            <p:ph type="title"/>
          </p:nvPr>
        </p:nvSpPr>
        <p:spPr>
          <a:xfrm>
            <a:off x="762000" y="2159000"/>
            <a:ext cx="22860000" cy="1718820"/>
          </a:xfrm>
          <a:prstGeom prst="rect">
            <a:avLst/>
          </a:prstGeom>
        </p:spPr>
        <p:txBody>
          <a:bodyPr/>
          <a:lstStyle/>
          <a:p>
            <a:r>
              <a:t>How functions can be used?</a:t>
            </a:r>
          </a:p>
        </p:txBody>
      </p:sp>
      <p:sp>
        <p:nvSpPr>
          <p:cNvPr id="379" name="int input_integer(void);  /** function prototype declarations **/…"/>
          <p:cNvSpPr txBox="1"/>
          <p:nvPr/>
        </p:nvSpPr>
        <p:spPr>
          <a:xfrm>
            <a:off x="9572254" y="3451094"/>
            <a:ext cx="14789529" cy="102896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721994">
              <a:spcBef>
                <a:spcPts val="0"/>
              </a:spcBef>
              <a:tabLst>
                <a:tab pos="711200" algn="l"/>
              </a:tabLst>
              <a:defRPr sz="3500">
                <a:solidFill>
                  <a:srgbClr val="23AD68"/>
                </a:solidFill>
                <a:latin typeface="Helvetica"/>
                <a:ea typeface="Helvetica"/>
                <a:cs typeface="Helvetica"/>
                <a:sym typeface="Helvetica"/>
              </a:defRPr>
            </a:pPr>
            <a:r>
              <a:rPr>
                <a:solidFill>
                  <a:srgbClr val="E12DA0"/>
                </a:solidFill>
                <a:latin typeface="Menlo Regular"/>
                <a:ea typeface="Menlo Regular"/>
                <a:cs typeface="Menlo Regular"/>
                <a:sym typeface="Menlo Regular"/>
              </a:rPr>
              <a:t>int</a:t>
            </a:r>
            <a:r>
              <a:rPr>
                <a:solidFill>
                  <a:srgbClr val="E7E8EB"/>
                </a:solidFill>
                <a:latin typeface="Menlo Regular"/>
                <a:ea typeface="Menlo Regular"/>
                <a:cs typeface="Menlo Regular"/>
                <a:sym typeface="Menlo Regular"/>
              </a:rPr>
              <a:t> </a:t>
            </a:r>
            <a:r>
              <a:rPr>
                <a:solidFill>
                  <a:srgbClr val="4EB0CC"/>
                </a:solidFill>
                <a:latin typeface="Menlo Regular"/>
                <a:ea typeface="Menlo Regular"/>
                <a:cs typeface="Menlo Regular"/>
                <a:sym typeface="Menlo Regular"/>
              </a:rPr>
              <a:t>input_integer</a:t>
            </a:r>
            <a:r>
              <a:rPr>
                <a:solidFill>
                  <a:srgbClr val="E7E8EB"/>
                </a:solidFill>
                <a:latin typeface="Menlo Regular"/>
                <a:ea typeface="Menlo Regular"/>
                <a:cs typeface="Menlo Regular"/>
                <a:sym typeface="Menlo Regular"/>
              </a:rPr>
              <a:t>(</a:t>
            </a:r>
            <a:r>
              <a:rPr>
                <a:solidFill>
                  <a:srgbClr val="E12DA0"/>
                </a:solidFill>
                <a:latin typeface="Menlo Regular"/>
                <a:ea typeface="Menlo Regular"/>
                <a:cs typeface="Menlo Regular"/>
                <a:sym typeface="Menlo Regular"/>
              </a:rPr>
              <a:t>void</a:t>
            </a:r>
            <a:r>
              <a:rPr>
                <a:solidFill>
                  <a:srgbClr val="E7E8EB"/>
                </a:solidFill>
                <a:latin typeface="Menlo Regular"/>
                <a:ea typeface="Menlo Regular"/>
                <a:cs typeface="Menlo Regular"/>
                <a:sym typeface="Menlo Regular"/>
              </a:rPr>
              <a:t>);  </a:t>
            </a:r>
            <a:r>
              <a:rPr>
                <a:solidFill>
                  <a:srgbClr val="23AD68">
                    <a:alpha val="45000"/>
                  </a:srgbClr>
                </a:solidFill>
                <a:latin typeface="Menlo Regular"/>
                <a:ea typeface="Menlo Regular"/>
                <a:cs typeface="Menlo Regular"/>
                <a:sym typeface="Menlo Regular"/>
              </a:rPr>
              <a:t>/**</a:t>
            </a:r>
            <a:r>
              <a:rPr>
                <a:solidFill>
                  <a:srgbClr val="E7E8EB"/>
                </a:solidFill>
                <a:latin typeface="Menlo Regular"/>
                <a:ea typeface="Menlo Regular"/>
                <a:cs typeface="Menlo Regular"/>
                <a:sym typeface="Menlo Regular"/>
              </a:rPr>
              <a:t> </a:t>
            </a:r>
            <a:r>
              <a:t>function prototype declarations **/</a:t>
            </a:r>
            <a:endParaRPr>
              <a:solidFill>
                <a:srgbClr val="E7E8EB"/>
              </a:solidFill>
              <a:latin typeface="Menlo Regular"/>
              <a:ea typeface="Menlo Regular"/>
              <a:cs typeface="Menlo Regular"/>
              <a:sym typeface="Menlo Regular"/>
            </a:endParaRPr>
          </a:p>
          <a:p>
            <a:pPr defTabSz="721994">
              <a:spcBef>
                <a:spcPts val="0"/>
              </a:spcBef>
              <a:tabLst>
                <a:tab pos="711200" algn="l"/>
              </a:tabLst>
              <a:defRPr sz="3500">
                <a:solidFill>
                  <a:srgbClr val="4EB0CC"/>
                </a:solidFill>
                <a:latin typeface="Menlo Regular"/>
                <a:ea typeface="Menlo Regular"/>
                <a:cs typeface="Menlo Regular"/>
                <a:sym typeface="Menlo Regular"/>
              </a:defRPr>
            </a:pPr>
            <a:r>
              <a:t>main</a:t>
            </a:r>
            <a:r>
              <a:rPr>
                <a:solidFill>
                  <a:srgbClr val="E7E8EB"/>
                </a:solidFill>
              </a:rPr>
              <a:t>()</a:t>
            </a:r>
          </a:p>
          <a:p>
            <a:pPr defTabSz="721994">
              <a:spcBef>
                <a:spcPts val="0"/>
              </a:spcBef>
              <a:tabLst>
                <a:tab pos="711200" algn="l"/>
              </a:tabLst>
              <a:defRPr sz="3500">
                <a:solidFill>
                  <a:srgbClr val="E7E8EB"/>
                </a:solidFill>
                <a:latin typeface="Menlo Regular"/>
                <a:ea typeface="Menlo Regular"/>
                <a:cs typeface="Menlo Regular"/>
                <a:sym typeface="Menlo Regular"/>
              </a:defRPr>
            </a:pPr>
            <a:r>
              <a:t>{</a:t>
            </a:r>
          </a:p>
          <a:p>
            <a:pPr defTabSz="721994">
              <a:spcBef>
                <a:spcPts val="0"/>
              </a:spcBef>
              <a:tabLst>
                <a:tab pos="711200" algn="l"/>
              </a:tabLst>
              <a:defRPr sz="3500">
                <a:solidFill>
                  <a:srgbClr val="E7E8EB"/>
                </a:solidFill>
                <a:latin typeface="Menlo Regular"/>
                <a:ea typeface="Menlo Regular"/>
                <a:cs typeface="Menlo Regular"/>
                <a:sym typeface="Menlo Regular"/>
              </a:defRPr>
            </a:pPr>
            <a:r>
              <a:t>  </a:t>
            </a:r>
            <a:r>
              <a:rPr>
                <a:solidFill>
                  <a:srgbClr val="E12DA0"/>
                </a:solidFill>
              </a:rPr>
              <a:t>int</a:t>
            </a:r>
            <a:r>
              <a:t> x, y, z;</a:t>
            </a:r>
          </a:p>
          <a:p>
            <a:pPr defTabSz="721994">
              <a:spcBef>
                <a:spcPts val="0"/>
              </a:spcBef>
              <a:tabLst>
                <a:tab pos="711200" algn="l"/>
              </a:tabLst>
              <a:defRPr sz="3500">
                <a:solidFill>
                  <a:srgbClr val="18B5B1"/>
                </a:solidFill>
                <a:latin typeface="Menlo Regular"/>
                <a:ea typeface="Menlo Regular"/>
                <a:cs typeface="Menlo Regular"/>
                <a:sym typeface="Menlo Regular"/>
              </a:defRPr>
            </a:pPr>
            <a:r>
              <a:rPr>
                <a:solidFill>
                  <a:srgbClr val="E7E8EB"/>
                </a:solidFill>
              </a:rPr>
              <a:t>  x = </a:t>
            </a:r>
            <a:r>
              <a:t>input_integer</a:t>
            </a:r>
            <a:r>
              <a:rPr>
                <a:solidFill>
                  <a:srgbClr val="E7E8EB"/>
                </a:solidFill>
              </a:rPr>
              <a:t>();</a:t>
            </a:r>
          </a:p>
          <a:p>
            <a:pPr defTabSz="721994">
              <a:spcBef>
                <a:spcPts val="0"/>
              </a:spcBef>
              <a:tabLst>
                <a:tab pos="711200" algn="l"/>
              </a:tabLst>
              <a:defRPr sz="3500">
                <a:solidFill>
                  <a:srgbClr val="18B5B1"/>
                </a:solidFill>
                <a:latin typeface="Menlo Regular"/>
                <a:ea typeface="Menlo Regular"/>
                <a:cs typeface="Menlo Regular"/>
                <a:sym typeface="Menlo Regular"/>
              </a:defRPr>
            </a:pPr>
            <a:r>
              <a:rPr>
                <a:solidFill>
                  <a:srgbClr val="E7E8EB"/>
                </a:solidFill>
              </a:rPr>
              <a:t>  y = </a:t>
            </a:r>
            <a:r>
              <a:t>input_integer</a:t>
            </a:r>
            <a:r>
              <a:rPr>
                <a:solidFill>
                  <a:srgbClr val="E7E8EB"/>
                </a:solidFill>
              </a:rPr>
              <a:t>();</a:t>
            </a:r>
          </a:p>
          <a:p>
            <a:pPr defTabSz="721994">
              <a:spcBef>
                <a:spcPts val="0"/>
              </a:spcBef>
              <a:tabLst>
                <a:tab pos="711200" algn="l"/>
              </a:tabLst>
              <a:defRPr sz="3500">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"the sum is %d\n"</a:t>
            </a:r>
            <a:r>
              <a:rPr>
                <a:solidFill>
                  <a:srgbClr val="E7E8EB"/>
                </a:solidFill>
              </a:rPr>
              <a:t>, z=x+y);</a:t>
            </a:r>
          </a:p>
          <a:p>
            <a:pPr defTabSz="721994">
              <a:spcBef>
                <a:spcPts val="0"/>
              </a:spcBef>
              <a:tabLst>
                <a:tab pos="711200" algn="l"/>
              </a:tabLst>
              <a:defRPr sz="3500">
                <a:solidFill>
                  <a:srgbClr val="E7E8EB"/>
                </a:solidFill>
                <a:latin typeface="Menlo Regular"/>
                <a:ea typeface="Menlo Regular"/>
                <a:cs typeface="Menlo Regular"/>
                <a:sym typeface="Menlo Regular"/>
              </a:defRPr>
            </a:pPr>
            <a:r>
              <a:t>}</a:t>
            </a:r>
          </a:p>
          <a:p>
            <a:pPr defTabSz="721994">
              <a:spcBef>
                <a:spcPts val="0"/>
              </a:spcBef>
              <a:tabLst>
                <a:tab pos="711200" algn="l"/>
              </a:tabLst>
              <a:defRPr sz="3500">
                <a:solidFill>
                  <a:srgbClr val="E7E8EB"/>
                </a:solidFill>
                <a:latin typeface="Menlo Regular"/>
                <a:ea typeface="Menlo Regular"/>
                <a:cs typeface="Menlo Regular"/>
                <a:sym typeface="Menlo Regular"/>
              </a:defRPr>
            </a:pPr>
            <a:endParaRPr/>
          </a:p>
          <a:p>
            <a:pPr defTabSz="721994">
              <a:spcBef>
                <a:spcPts val="0"/>
              </a:spcBef>
              <a:tabLst>
                <a:tab pos="711200" algn="l"/>
              </a:tabLst>
              <a:defRPr sz="3500">
                <a:solidFill>
                  <a:srgbClr val="4EB0CC"/>
                </a:solidFill>
                <a:latin typeface="Menlo Regular"/>
                <a:ea typeface="Menlo Regular"/>
                <a:cs typeface="Menlo Regular"/>
                <a:sym typeface="Menlo Regular"/>
              </a:defRPr>
            </a:pPr>
            <a:r>
              <a:rPr>
                <a:solidFill>
                  <a:srgbClr val="E12DA0"/>
                </a:solidFill>
              </a:rPr>
              <a:t>int</a:t>
            </a:r>
            <a:r>
              <a:rPr>
                <a:solidFill>
                  <a:srgbClr val="E7E8EB"/>
                </a:solidFill>
              </a:rPr>
              <a:t> </a:t>
            </a:r>
            <a:r>
              <a:t>input_integer</a:t>
            </a:r>
            <a:r>
              <a:rPr>
                <a:solidFill>
                  <a:srgbClr val="E7E8EB"/>
                </a:solidFill>
              </a:rPr>
              <a:t>(</a:t>
            </a:r>
            <a:r>
              <a:rPr>
                <a:solidFill>
                  <a:srgbClr val="E12DA0"/>
                </a:solidFill>
              </a:rPr>
              <a:t>void</a:t>
            </a:r>
            <a:r>
              <a:rPr>
                <a:solidFill>
                  <a:srgbClr val="E7E8EB"/>
                </a:solidFill>
              </a:rPr>
              <a:t>)</a:t>
            </a:r>
          </a:p>
          <a:p>
            <a:pPr defTabSz="721994">
              <a:spcBef>
                <a:spcPts val="0"/>
              </a:spcBef>
              <a:tabLst>
                <a:tab pos="711200" algn="l"/>
              </a:tabLst>
              <a:defRPr sz="3500">
                <a:solidFill>
                  <a:srgbClr val="E7E8EB"/>
                </a:solidFill>
                <a:latin typeface="Menlo Regular"/>
                <a:ea typeface="Menlo Regular"/>
                <a:cs typeface="Menlo Regular"/>
                <a:sym typeface="Menlo Regular"/>
              </a:defRPr>
            </a:pPr>
            <a:r>
              <a:t>{</a:t>
            </a:r>
          </a:p>
          <a:p>
            <a:pPr defTabSz="721994">
              <a:spcBef>
                <a:spcPts val="0"/>
              </a:spcBef>
              <a:tabLst>
                <a:tab pos="711200" algn="l"/>
              </a:tabLst>
              <a:defRPr sz="3500">
                <a:solidFill>
                  <a:srgbClr val="E7E8EB"/>
                </a:solidFill>
                <a:latin typeface="Menlo Regular"/>
                <a:ea typeface="Menlo Regular"/>
                <a:cs typeface="Menlo Regular"/>
                <a:sym typeface="Menlo Regular"/>
              </a:defRPr>
            </a:pPr>
            <a:r>
              <a:t>  </a:t>
            </a:r>
            <a:r>
              <a:rPr>
                <a:solidFill>
                  <a:srgbClr val="E12DA0"/>
                </a:solidFill>
              </a:rPr>
              <a:t>int</a:t>
            </a:r>
            <a:r>
              <a:t> a;</a:t>
            </a:r>
          </a:p>
          <a:p>
            <a:pPr defTabSz="721994">
              <a:spcBef>
                <a:spcPts val="0"/>
              </a:spcBef>
              <a:tabLst>
                <a:tab pos="711200" algn="l"/>
              </a:tabLst>
              <a:defRPr sz="3500">
                <a:solidFill>
                  <a:srgbClr val="E7E8EB"/>
                </a:solidFill>
                <a:latin typeface="Menlo Regular"/>
                <a:ea typeface="Menlo Regular"/>
                <a:cs typeface="Menlo Regular"/>
                <a:sym typeface="Menlo Regular"/>
              </a:defRPr>
            </a:pPr>
            <a:r>
              <a:t>  </a:t>
            </a:r>
            <a:r>
              <a:rPr>
                <a:solidFill>
                  <a:srgbClr val="E12DA0"/>
                </a:solidFill>
              </a:rPr>
              <a:t>do</a:t>
            </a:r>
          </a:p>
          <a:p>
            <a:pPr defTabSz="721994">
              <a:spcBef>
                <a:spcPts val="0"/>
              </a:spcBef>
              <a:tabLst>
                <a:tab pos="711200" algn="l"/>
              </a:tabLst>
              <a:defRPr sz="3500">
                <a:solidFill>
                  <a:srgbClr val="E7E8EB"/>
                </a:solidFill>
                <a:latin typeface="Menlo Regular"/>
                <a:ea typeface="Menlo Regular"/>
                <a:cs typeface="Menlo Regular"/>
                <a:sym typeface="Menlo Regular"/>
              </a:defRPr>
            </a:pPr>
            <a:r>
              <a:t>    {</a:t>
            </a:r>
          </a:p>
          <a:p>
            <a:pPr defTabSz="721994">
              <a:spcBef>
                <a:spcPts val="0"/>
              </a:spcBef>
              <a:tabLst>
                <a:tab pos="711200" algn="l"/>
              </a:tabLst>
              <a:defRPr sz="3500">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"input a positive integer: "</a:t>
            </a:r>
            <a:r>
              <a:rPr>
                <a:solidFill>
                  <a:srgbClr val="E7E8EB"/>
                </a:solidFill>
              </a:rPr>
              <a:t>);</a:t>
            </a:r>
          </a:p>
          <a:p>
            <a:pPr defTabSz="721994">
              <a:spcBef>
                <a:spcPts val="0"/>
              </a:spcBef>
              <a:tabLst>
                <a:tab pos="711200" algn="l"/>
              </a:tabLst>
              <a:defRPr sz="3500">
                <a:solidFill>
                  <a:srgbClr val="E7E8EB"/>
                </a:solidFill>
                <a:latin typeface="Menlo Regular"/>
                <a:ea typeface="Menlo Regular"/>
                <a:cs typeface="Menlo Regular"/>
                <a:sym typeface="Menlo Regular"/>
              </a:defRPr>
            </a:pPr>
            <a:r>
              <a:t>      </a:t>
            </a:r>
            <a:r>
              <a:rPr>
                <a:solidFill>
                  <a:srgbClr val="18B5B1"/>
                </a:solidFill>
              </a:rPr>
              <a:t>scanf</a:t>
            </a:r>
            <a:r>
              <a:t>(</a:t>
            </a:r>
            <a:r>
              <a:rPr>
                <a:solidFill>
                  <a:srgbClr val="DE3A3C"/>
                </a:solidFill>
              </a:rPr>
              <a:t>"%d"</a:t>
            </a:r>
            <a:r>
              <a:t>, &amp;a);</a:t>
            </a:r>
          </a:p>
          <a:p>
            <a:pPr defTabSz="721994">
              <a:spcBef>
                <a:spcPts val="0"/>
              </a:spcBef>
              <a:tabLst>
                <a:tab pos="711200" algn="l"/>
              </a:tabLst>
              <a:defRPr sz="3500">
                <a:solidFill>
                  <a:srgbClr val="E7E8EB"/>
                </a:solidFill>
                <a:latin typeface="Menlo Regular"/>
                <a:ea typeface="Menlo Regular"/>
                <a:cs typeface="Menlo Regular"/>
                <a:sym typeface="Menlo Regular"/>
              </a:defRPr>
            </a:pPr>
            <a:r>
              <a:t>    } </a:t>
            </a:r>
            <a:r>
              <a:rPr>
                <a:solidFill>
                  <a:srgbClr val="E12DA0"/>
                </a:solidFill>
              </a:rPr>
              <a:t>while</a:t>
            </a:r>
            <a:r>
              <a:t> (a &lt;= </a:t>
            </a:r>
            <a:r>
              <a:rPr>
                <a:solidFill>
                  <a:srgbClr val="00AAA3"/>
                </a:solidFill>
              </a:rPr>
              <a:t>0</a:t>
            </a:r>
            <a:r>
              <a:t>);</a:t>
            </a:r>
          </a:p>
          <a:p>
            <a:pPr defTabSz="721994">
              <a:spcBef>
                <a:spcPts val="0"/>
              </a:spcBef>
              <a:tabLst>
                <a:tab pos="711200" algn="l"/>
              </a:tabLst>
              <a:defRPr sz="3500">
                <a:solidFill>
                  <a:srgbClr val="E12DA0"/>
                </a:solidFill>
                <a:latin typeface="Menlo Regular"/>
                <a:ea typeface="Menlo Regular"/>
                <a:cs typeface="Menlo Regular"/>
                <a:sym typeface="Menlo Regular"/>
              </a:defRPr>
            </a:pPr>
            <a:r>
              <a:rPr>
                <a:solidFill>
                  <a:srgbClr val="E7E8EB"/>
                </a:solidFill>
              </a:rPr>
              <a:t>  </a:t>
            </a:r>
            <a:r>
              <a:t>return</a:t>
            </a:r>
            <a:r>
              <a:rPr>
                <a:solidFill>
                  <a:srgbClr val="E7E8EB"/>
                </a:solidFill>
              </a:rPr>
              <a:t> a;</a:t>
            </a:r>
          </a:p>
          <a:p>
            <a:pPr defTabSz="721994">
              <a:spcBef>
                <a:spcPts val="0"/>
              </a:spcBef>
              <a:tabLst>
                <a:tab pos="711200" algn="l"/>
              </a:tabLst>
              <a:defRPr sz="3500">
                <a:solidFill>
                  <a:srgbClr val="E7E8EB"/>
                </a:solidFill>
                <a:latin typeface="Menlo Regular"/>
                <a:ea typeface="Menlo Regular"/>
                <a:cs typeface="Menlo Regular"/>
                <a:sym typeface="Menlo Regular"/>
              </a:defRPr>
            </a:pPr>
            <a:r>
              <a:t>}</a:t>
            </a:r>
          </a:p>
        </p:txBody>
      </p:sp>
      <p:sp>
        <p:nvSpPr>
          <p:cNvPr id="380" name="A function that returns a value"/>
          <p:cNvSpPr txBox="1"/>
          <p:nvPr/>
        </p:nvSpPr>
        <p:spPr>
          <a:xfrm>
            <a:off x="863395" y="3630168"/>
            <a:ext cx="8026236" cy="795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4500"/>
            </a:lvl1pPr>
          </a:lstStyle>
          <a:p>
            <a:r>
              <a:rPr dirty="0">
                <a:solidFill>
                  <a:schemeClr val="bg1">
                    <a:lumMod val="10000"/>
                    <a:lumOff val="90000"/>
                  </a:schemeClr>
                </a:solidFill>
              </a:rPr>
              <a:t>A function that returns a value</a:t>
            </a:r>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C programming language"/>
          <p:cNvSpPr txBox="1">
            <a:spLocks noGrp="1"/>
          </p:cNvSpPr>
          <p:nvPr>
            <p:ph type="body" idx="21"/>
          </p:nvPr>
        </p:nvSpPr>
        <p:spPr>
          <a:prstGeom prst="rect">
            <a:avLst/>
          </a:prstGeom>
        </p:spPr>
        <p:txBody>
          <a:bodyPr/>
          <a:lstStyle/>
          <a:p>
            <a:r>
              <a:t>C programming language</a:t>
            </a:r>
          </a:p>
        </p:txBody>
      </p:sp>
      <p:sp>
        <p:nvSpPr>
          <p:cNvPr id="383" name="How functions can be used?"/>
          <p:cNvSpPr txBox="1">
            <a:spLocks noGrp="1"/>
          </p:cNvSpPr>
          <p:nvPr>
            <p:ph type="title"/>
          </p:nvPr>
        </p:nvSpPr>
        <p:spPr>
          <a:xfrm>
            <a:off x="762000" y="2159000"/>
            <a:ext cx="22860000" cy="1718820"/>
          </a:xfrm>
          <a:prstGeom prst="rect">
            <a:avLst/>
          </a:prstGeom>
        </p:spPr>
        <p:txBody>
          <a:bodyPr/>
          <a:lstStyle/>
          <a:p>
            <a:r>
              <a:t>How functions can be used?</a:t>
            </a:r>
          </a:p>
        </p:txBody>
      </p:sp>
      <p:sp>
        <p:nvSpPr>
          <p:cNvPr id="384" name="main()…"/>
          <p:cNvSpPr txBox="1"/>
          <p:nvPr/>
        </p:nvSpPr>
        <p:spPr>
          <a:xfrm>
            <a:off x="5233131" y="3943553"/>
            <a:ext cx="13917737" cy="99104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721994">
              <a:spcBef>
                <a:spcPts val="0"/>
              </a:spcBef>
              <a:tabLst>
                <a:tab pos="711200" algn="l"/>
              </a:tabLst>
              <a:defRPr>
                <a:solidFill>
                  <a:srgbClr val="E7E8EB"/>
                </a:solidFill>
                <a:latin typeface="Menlo Regular"/>
                <a:ea typeface="Menlo Regular"/>
                <a:cs typeface="Menlo Regular"/>
                <a:sym typeface="Menlo Regular"/>
              </a:defRPr>
            </a:pPr>
            <a:endParaRPr/>
          </a:p>
          <a:p>
            <a:pPr defTabSz="721994">
              <a:spcBef>
                <a:spcPts val="0"/>
              </a:spcBef>
              <a:tabLst>
                <a:tab pos="711200" algn="l"/>
              </a:tabLst>
              <a:defRPr>
                <a:solidFill>
                  <a:srgbClr val="4EB0CC"/>
                </a:solidFill>
                <a:latin typeface="Menlo Regular"/>
                <a:ea typeface="Menlo Regular"/>
                <a:cs typeface="Menlo Regular"/>
                <a:sym typeface="Menlo Regular"/>
              </a:defRPr>
            </a:pPr>
            <a:r>
              <a:t>main</a:t>
            </a:r>
            <a:r>
              <a:rPr>
                <a:solidFill>
                  <a:srgbClr val="E7E8EB"/>
                </a:solidFill>
              </a:rPr>
              <a:t>()</a:t>
            </a:r>
          </a:p>
          <a:p>
            <a:pPr defTabSz="721994">
              <a:spcBef>
                <a:spcPts val="0"/>
              </a:spcBef>
              <a:tabLst>
                <a:tab pos="711200" algn="l"/>
              </a:tabLst>
              <a:defRPr>
                <a:solidFill>
                  <a:srgbClr val="E7E8EB"/>
                </a:solidFill>
                <a:latin typeface="Menlo Regular"/>
                <a:ea typeface="Menlo Regular"/>
                <a:cs typeface="Menlo Regular"/>
                <a:sym typeface="Menlo Regular"/>
              </a:defRPr>
            </a:pPr>
            <a:r>
              <a:t>{</a:t>
            </a:r>
          </a:p>
          <a:p>
            <a:pPr defTabSz="721994">
              <a:spcBef>
                <a:spcPts val="0"/>
              </a:spcBef>
              <a:tabLst>
                <a:tab pos="711200" algn="l"/>
              </a:tabLst>
              <a:defRPr>
                <a:solidFill>
                  <a:srgbClr val="E7E8EB"/>
                </a:solidFill>
                <a:latin typeface="Menlo Regular"/>
                <a:ea typeface="Menlo Regular"/>
                <a:cs typeface="Menlo Regular"/>
                <a:sym typeface="Menlo Regular"/>
              </a:defRPr>
            </a:pPr>
            <a:r>
              <a:t>  </a:t>
            </a:r>
            <a:r>
              <a:rPr>
                <a:solidFill>
                  <a:srgbClr val="E12DA0"/>
                </a:solidFill>
              </a:rPr>
              <a:t>int</a:t>
            </a:r>
            <a:r>
              <a:t> x, y, z=</a:t>
            </a:r>
            <a:r>
              <a:rPr>
                <a:solidFill>
                  <a:srgbClr val="00AAA3"/>
                </a:solidFill>
              </a:rPr>
              <a:t>100</a:t>
            </a:r>
            <a:r>
              <a:t>;</a:t>
            </a:r>
          </a:p>
          <a:p>
            <a:pPr defTabSz="721994">
              <a:spcBef>
                <a:spcPts val="0"/>
              </a:spcBef>
              <a:tabLst>
                <a:tab pos="711200" algn="l"/>
              </a:tabLst>
              <a:defRPr>
                <a:solidFill>
                  <a:srgbClr val="23AD68"/>
                </a:solidFill>
                <a:latin typeface="Menlo Regular"/>
                <a:ea typeface="Menlo Regular"/>
                <a:cs typeface="Menlo Regular"/>
                <a:sym typeface="Menlo Regular"/>
              </a:defRPr>
            </a:pPr>
            <a:r>
              <a:rPr>
                <a:solidFill>
                  <a:srgbClr val="E7E8EB"/>
                </a:solidFill>
              </a:rPr>
              <a:t>  </a:t>
            </a:r>
            <a:r>
              <a:rPr>
                <a:solidFill>
                  <a:srgbClr val="E12DA0"/>
                </a:solidFill>
              </a:rPr>
              <a:t>int</a:t>
            </a:r>
            <a:r>
              <a:rPr>
                <a:solidFill>
                  <a:srgbClr val="E7E8EB"/>
                </a:solidFill>
              </a:rPr>
              <a:t> input_integer_le_n(</a:t>
            </a:r>
            <a:r>
              <a:rPr>
                <a:solidFill>
                  <a:srgbClr val="E12DA0"/>
                </a:solidFill>
              </a:rPr>
              <a:t>int</a:t>
            </a:r>
            <a:r>
              <a:rPr>
                <a:solidFill>
                  <a:srgbClr val="E7E8EB"/>
                </a:solidFill>
              </a:rPr>
              <a:t> n); </a:t>
            </a:r>
            <a:r>
              <a:rPr>
                <a:solidFill>
                  <a:srgbClr val="23AD68">
                    <a:alpha val="45000"/>
                  </a:srgbClr>
                </a:solidFill>
              </a:rPr>
              <a:t>/**</a:t>
            </a:r>
            <a:r>
              <a:rPr>
                <a:solidFill>
                  <a:srgbClr val="E7E8EB"/>
                </a:solidFill>
              </a:rPr>
              <a:t> </a:t>
            </a:r>
            <a:r>
              <a:rPr>
                <a:latin typeface="Helvetica"/>
                <a:ea typeface="Helvetica"/>
                <a:cs typeface="Helvetica"/>
                <a:sym typeface="Helvetica"/>
              </a:rPr>
              <a:t>prototype declaration can be **/</a:t>
            </a:r>
            <a:endParaRPr>
              <a:solidFill>
                <a:srgbClr val="E7E8EB"/>
              </a:solidFill>
            </a:endParaRPr>
          </a:p>
          <a:p>
            <a:pPr defTabSz="721994">
              <a:spcBef>
                <a:spcPts val="0"/>
              </a:spcBef>
              <a:tabLst>
                <a:tab pos="711200" algn="l"/>
              </a:tabLst>
              <a:defRPr>
                <a:solidFill>
                  <a:srgbClr val="E7E8EB"/>
                </a:solidFill>
                <a:latin typeface="Menlo Regular"/>
                <a:ea typeface="Menlo Regular"/>
                <a:cs typeface="Menlo Regular"/>
                <a:sym typeface="Menlo Regular"/>
              </a:defRPr>
            </a:pPr>
            <a:r>
              <a:t>                                </a:t>
            </a:r>
            <a:r>
              <a:rPr>
                <a:solidFill>
                  <a:srgbClr val="23AD68">
                    <a:alpha val="45000"/>
                  </a:srgbClr>
                </a:solidFill>
              </a:rPr>
              <a:t>/**</a:t>
            </a:r>
            <a:r>
              <a:t>   </a:t>
            </a:r>
            <a:r>
              <a:rPr>
                <a:solidFill>
                  <a:srgbClr val="23AD68"/>
                </a:solidFill>
                <a:latin typeface="Helvetica"/>
                <a:ea typeface="Helvetica"/>
                <a:cs typeface="Helvetica"/>
                <a:sym typeface="Helvetica"/>
              </a:rPr>
              <a:t>inside a function **/</a:t>
            </a:r>
          </a:p>
          <a:p>
            <a:pPr defTabSz="721994">
              <a:spcBef>
                <a:spcPts val="0"/>
              </a:spcBef>
              <a:tabLst>
                <a:tab pos="711200" algn="l"/>
              </a:tabLst>
              <a:defRPr>
                <a:solidFill>
                  <a:srgbClr val="18B5B1"/>
                </a:solidFill>
                <a:latin typeface="Menlo Regular"/>
                <a:ea typeface="Menlo Regular"/>
                <a:cs typeface="Menlo Regular"/>
                <a:sym typeface="Menlo Regular"/>
              </a:defRPr>
            </a:pPr>
            <a:r>
              <a:rPr>
                <a:solidFill>
                  <a:srgbClr val="E7E8EB"/>
                </a:solidFill>
              </a:rPr>
              <a:t>  x = </a:t>
            </a:r>
            <a:r>
              <a:t>input_integer_le_n</a:t>
            </a:r>
            <a:r>
              <a:rPr>
                <a:solidFill>
                  <a:srgbClr val="E7E8EB"/>
                </a:solidFill>
              </a:rPr>
              <a:t>(z);</a:t>
            </a:r>
          </a:p>
          <a:p>
            <a:pPr defTabSz="721994">
              <a:spcBef>
                <a:spcPts val="0"/>
              </a:spcBef>
              <a:tabLst>
                <a:tab pos="711200" algn="l"/>
              </a:tabLst>
              <a:defRPr>
                <a:solidFill>
                  <a:srgbClr val="18B5B1"/>
                </a:solidFill>
                <a:latin typeface="Menlo Regular"/>
                <a:ea typeface="Menlo Regular"/>
                <a:cs typeface="Menlo Regular"/>
                <a:sym typeface="Menlo Regular"/>
              </a:defRPr>
            </a:pPr>
            <a:r>
              <a:rPr>
                <a:solidFill>
                  <a:srgbClr val="E7E8EB"/>
                </a:solidFill>
              </a:rPr>
              <a:t>  y = </a:t>
            </a:r>
            <a:r>
              <a:t>input_integer_le_n</a:t>
            </a:r>
            <a:r>
              <a:rPr>
                <a:solidFill>
                  <a:srgbClr val="E7E8EB"/>
                </a:solidFill>
              </a:rPr>
              <a:t>(z);</a:t>
            </a:r>
          </a:p>
          <a:p>
            <a:pPr defTabSz="721994">
              <a:spcBef>
                <a:spcPts val="0"/>
              </a:spcBef>
              <a:tabLst>
                <a:tab pos="7112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"the sum is %d\n"</a:t>
            </a:r>
            <a:r>
              <a:rPr>
                <a:solidFill>
                  <a:srgbClr val="E7E8EB"/>
                </a:solidFill>
              </a:rPr>
              <a:t>, x+y);</a:t>
            </a:r>
          </a:p>
          <a:p>
            <a:pPr defTabSz="721994">
              <a:spcBef>
                <a:spcPts val="0"/>
              </a:spcBef>
              <a:tabLst>
                <a:tab pos="711200" algn="l"/>
              </a:tabLst>
              <a:defRPr>
                <a:solidFill>
                  <a:srgbClr val="E7E8EB"/>
                </a:solidFill>
                <a:latin typeface="Menlo Regular"/>
                <a:ea typeface="Menlo Regular"/>
                <a:cs typeface="Menlo Regular"/>
                <a:sym typeface="Menlo Regular"/>
              </a:defRPr>
            </a:pPr>
            <a:r>
              <a:t>}</a:t>
            </a:r>
          </a:p>
          <a:p>
            <a:pPr defTabSz="721994">
              <a:spcBef>
                <a:spcPts val="0"/>
              </a:spcBef>
              <a:tabLst>
                <a:tab pos="711200" algn="l"/>
              </a:tabLst>
              <a:defRPr>
                <a:solidFill>
                  <a:srgbClr val="E7E8EB"/>
                </a:solidFill>
                <a:latin typeface="Menlo Regular"/>
                <a:ea typeface="Menlo Regular"/>
                <a:cs typeface="Menlo Regular"/>
                <a:sym typeface="Menlo Regular"/>
              </a:defRPr>
            </a:pPr>
            <a:endParaRPr/>
          </a:p>
          <a:p>
            <a:pPr defTabSz="721994">
              <a:spcBef>
                <a:spcPts val="0"/>
              </a:spcBef>
              <a:tabLst>
                <a:tab pos="711200" algn="l"/>
              </a:tabLst>
              <a:defRPr>
                <a:solidFill>
                  <a:srgbClr val="4EB0CC"/>
                </a:solidFill>
                <a:latin typeface="Menlo Regular"/>
                <a:ea typeface="Menlo Regular"/>
                <a:cs typeface="Menlo Regular"/>
                <a:sym typeface="Menlo Regular"/>
              </a:defRPr>
            </a:pPr>
            <a:r>
              <a:rPr>
                <a:solidFill>
                  <a:srgbClr val="E12DA0"/>
                </a:solidFill>
              </a:rPr>
              <a:t>int</a:t>
            </a:r>
            <a:r>
              <a:rPr>
                <a:solidFill>
                  <a:srgbClr val="E7E8EB"/>
                </a:solidFill>
              </a:rPr>
              <a:t> </a:t>
            </a:r>
            <a:r>
              <a:t>input_integer_le_n</a:t>
            </a:r>
            <a:r>
              <a:rPr>
                <a:solidFill>
                  <a:srgbClr val="E7E8EB"/>
                </a:solidFill>
              </a:rPr>
              <a:t>(</a:t>
            </a:r>
            <a:r>
              <a:rPr>
                <a:solidFill>
                  <a:srgbClr val="E12DA0"/>
                </a:solidFill>
              </a:rPr>
              <a:t>int</a:t>
            </a:r>
            <a:r>
              <a:rPr>
                <a:solidFill>
                  <a:srgbClr val="E7E8EB"/>
                </a:solidFill>
              </a:rPr>
              <a:t> n)</a:t>
            </a:r>
          </a:p>
          <a:p>
            <a:pPr defTabSz="721994">
              <a:spcBef>
                <a:spcPts val="0"/>
              </a:spcBef>
              <a:tabLst>
                <a:tab pos="711200" algn="l"/>
              </a:tabLst>
              <a:defRPr>
                <a:solidFill>
                  <a:srgbClr val="E7E8EB"/>
                </a:solidFill>
                <a:latin typeface="Menlo Regular"/>
                <a:ea typeface="Menlo Regular"/>
                <a:cs typeface="Menlo Regular"/>
                <a:sym typeface="Menlo Regular"/>
              </a:defRPr>
            </a:pPr>
            <a:r>
              <a:t>{</a:t>
            </a:r>
          </a:p>
          <a:p>
            <a:pPr defTabSz="721994">
              <a:spcBef>
                <a:spcPts val="0"/>
              </a:spcBef>
              <a:tabLst>
                <a:tab pos="711200" algn="l"/>
              </a:tabLst>
              <a:defRPr>
                <a:solidFill>
                  <a:srgbClr val="E7E8EB"/>
                </a:solidFill>
                <a:latin typeface="Menlo Regular"/>
                <a:ea typeface="Menlo Regular"/>
                <a:cs typeface="Menlo Regular"/>
                <a:sym typeface="Menlo Regular"/>
              </a:defRPr>
            </a:pPr>
            <a:r>
              <a:t>  </a:t>
            </a:r>
            <a:r>
              <a:rPr>
                <a:solidFill>
                  <a:srgbClr val="E12DA0"/>
                </a:solidFill>
              </a:rPr>
              <a:t>int</a:t>
            </a:r>
            <a:r>
              <a:t> a;</a:t>
            </a:r>
          </a:p>
          <a:p>
            <a:pPr defTabSz="721994">
              <a:spcBef>
                <a:spcPts val="0"/>
              </a:spcBef>
              <a:tabLst>
                <a:tab pos="711200" algn="l"/>
              </a:tabLst>
              <a:defRPr>
                <a:solidFill>
                  <a:srgbClr val="E7E8EB"/>
                </a:solidFill>
                <a:latin typeface="Menlo Regular"/>
                <a:ea typeface="Menlo Regular"/>
                <a:cs typeface="Menlo Regular"/>
                <a:sym typeface="Menlo Regular"/>
              </a:defRPr>
            </a:pPr>
            <a:r>
              <a:t>  </a:t>
            </a:r>
            <a:r>
              <a:rPr>
                <a:solidFill>
                  <a:srgbClr val="E12DA0"/>
                </a:solidFill>
              </a:rPr>
              <a:t>do</a:t>
            </a:r>
          </a:p>
          <a:p>
            <a:pPr defTabSz="721994">
              <a:spcBef>
                <a:spcPts val="0"/>
              </a:spcBef>
              <a:tabLst>
                <a:tab pos="711200" algn="l"/>
              </a:tabLst>
              <a:defRPr>
                <a:solidFill>
                  <a:srgbClr val="E7E8EB"/>
                </a:solidFill>
                <a:latin typeface="Menlo Regular"/>
                <a:ea typeface="Menlo Regular"/>
                <a:cs typeface="Menlo Regular"/>
                <a:sym typeface="Menlo Regular"/>
              </a:defRPr>
            </a:pPr>
            <a:r>
              <a:t>    {</a:t>
            </a:r>
          </a:p>
          <a:p>
            <a:pPr defTabSz="721994">
              <a:spcBef>
                <a:spcPts val="0"/>
              </a:spcBef>
              <a:tabLst>
                <a:tab pos="7112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"input a positive integer less than %d: "</a:t>
            </a:r>
            <a:r>
              <a:rPr>
                <a:solidFill>
                  <a:srgbClr val="E7E8EB"/>
                </a:solidFill>
              </a:rPr>
              <a:t>, n);</a:t>
            </a:r>
          </a:p>
          <a:p>
            <a:pPr defTabSz="721994">
              <a:spcBef>
                <a:spcPts val="0"/>
              </a:spcBef>
              <a:tabLst>
                <a:tab pos="711200" algn="l"/>
              </a:tabLst>
              <a:defRPr>
                <a:solidFill>
                  <a:srgbClr val="E7E8EB"/>
                </a:solidFill>
                <a:latin typeface="Menlo Regular"/>
                <a:ea typeface="Menlo Regular"/>
                <a:cs typeface="Menlo Regular"/>
                <a:sym typeface="Menlo Regular"/>
              </a:defRPr>
            </a:pPr>
            <a:r>
              <a:t>      </a:t>
            </a:r>
            <a:r>
              <a:rPr>
                <a:solidFill>
                  <a:srgbClr val="18B5B1"/>
                </a:solidFill>
              </a:rPr>
              <a:t>scanf</a:t>
            </a:r>
            <a:r>
              <a:t>(</a:t>
            </a:r>
            <a:r>
              <a:rPr>
                <a:solidFill>
                  <a:srgbClr val="DE3A3C"/>
                </a:solidFill>
              </a:rPr>
              <a:t>"%d"</a:t>
            </a:r>
            <a:r>
              <a:t>, &amp;a);</a:t>
            </a:r>
          </a:p>
          <a:p>
            <a:pPr defTabSz="721994">
              <a:spcBef>
                <a:spcPts val="0"/>
              </a:spcBef>
              <a:tabLst>
                <a:tab pos="711200" algn="l"/>
              </a:tabLst>
              <a:defRPr>
                <a:solidFill>
                  <a:srgbClr val="E7E8EB"/>
                </a:solidFill>
                <a:latin typeface="Menlo Regular"/>
                <a:ea typeface="Menlo Regular"/>
                <a:cs typeface="Menlo Regular"/>
                <a:sym typeface="Menlo Regular"/>
              </a:defRPr>
            </a:pPr>
            <a:r>
              <a:t>    } </a:t>
            </a:r>
            <a:r>
              <a:rPr>
                <a:solidFill>
                  <a:srgbClr val="E12DA0"/>
                </a:solidFill>
              </a:rPr>
              <a:t>while</a:t>
            </a:r>
            <a:r>
              <a:t> (a&lt;=</a:t>
            </a:r>
            <a:r>
              <a:rPr>
                <a:solidFill>
                  <a:srgbClr val="00AAA3"/>
                </a:solidFill>
              </a:rPr>
              <a:t>0</a:t>
            </a:r>
            <a:r>
              <a:t> || a&gt;n);</a:t>
            </a:r>
          </a:p>
          <a:p>
            <a:pPr defTabSz="721994">
              <a:spcBef>
                <a:spcPts val="0"/>
              </a:spcBef>
              <a:tabLst>
                <a:tab pos="711200" algn="l"/>
              </a:tabLst>
              <a:defRPr>
                <a:solidFill>
                  <a:srgbClr val="E12DA0"/>
                </a:solidFill>
                <a:latin typeface="Menlo Regular"/>
                <a:ea typeface="Menlo Regular"/>
                <a:cs typeface="Menlo Regular"/>
                <a:sym typeface="Menlo Regular"/>
              </a:defRPr>
            </a:pPr>
            <a:r>
              <a:rPr>
                <a:solidFill>
                  <a:srgbClr val="E7E8EB"/>
                </a:solidFill>
              </a:rPr>
              <a:t>  </a:t>
            </a:r>
            <a:r>
              <a:t>return</a:t>
            </a:r>
            <a:r>
              <a:rPr>
                <a:solidFill>
                  <a:srgbClr val="E7E8EB"/>
                </a:solidFill>
              </a:rPr>
              <a:t> a;</a:t>
            </a:r>
          </a:p>
          <a:p>
            <a:pPr defTabSz="721994">
              <a:spcBef>
                <a:spcPts val="0"/>
              </a:spcBef>
              <a:tabLst>
                <a:tab pos="711200" algn="l"/>
              </a:tabLst>
              <a:defRPr>
                <a:solidFill>
                  <a:srgbClr val="E7E8EB"/>
                </a:solidFill>
                <a:latin typeface="Menlo Regular"/>
                <a:ea typeface="Menlo Regular"/>
                <a:cs typeface="Menlo Regular"/>
                <a:sym typeface="Menlo Regular"/>
              </a:defRPr>
            </a:pPr>
            <a:r>
              <a:t>}</a:t>
            </a:r>
          </a:p>
        </p:txBody>
      </p:sp>
      <p:sp>
        <p:nvSpPr>
          <p:cNvPr id="385" name="A function that takes an argument m and returns a value:"/>
          <p:cNvSpPr txBox="1"/>
          <p:nvPr/>
        </p:nvSpPr>
        <p:spPr>
          <a:xfrm>
            <a:off x="850500" y="3381897"/>
            <a:ext cx="15081052" cy="795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4500"/>
            </a:lvl1pPr>
          </a:lstStyle>
          <a:p>
            <a:r>
              <a:rPr dirty="0">
                <a:solidFill>
                  <a:schemeClr val="bg1">
                    <a:lumMod val="10000"/>
                    <a:lumOff val="90000"/>
                  </a:schemeClr>
                </a:solidFill>
              </a:rPr>
              <a:t>A function that takes an argument m and returns a value: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Apple.jpeg" descr="Apple.jpeg"/>
          <p:cNvPicPr>
            <a:picLocks noChangeAspect="1"/>
          </p:cNvPicPr>
          <p:nvPr/>
        </p:nvPicPr>
        <p:blipFill>
          <a:blip r:embed="rId2"/>
          <a:stretch>
            <a:fillRect/>
          </a:stretch>
        </p:blipFill>
        <p:spPr>
          <a:xfrm>
            <a:off x="-3813777" y="-48493"/>
            <a:ext cx="32011554" cy="13812986"/>
          </a:xfrm>
          <a:prstGeom prst="rect">
            <a:avLst/>
          </a:prstGeom>
          <a:ln w="12700">
            <a:miter lim="400000"/>
          </a:ln>
        </p:spPr>
      </p:pic>
      <p:sp>
        <p:nvSpPr>
          <p:cNvPr id="186" name="Apple environment &amp; ides"/>
          <p:cNvSpPr txBox="1"/>
          <p:nvPr/>
        </p:nvSpPr>
        <p:spPr>
          <a:xfrm>
            <a:off x="571193" y="9879549"/>
            <a:ext cx="16933546" cy="2006607"/>
          </a:xfrm>
          <a:prstGeom prst="rect">
            <a:avLst/>
          </a:prstGeom>
          <a:ln w="12700">
            <a:miter lim="400000"/>
          </a:ln>
          <a:effectLst>
            <a:outerShdw blurRad="635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80000"/>
              </a:lnSpc>
              <a:spcBef>
                <a:spcPts val="3900"/>
              </a:spcBef>
              <a:defRPr sz="15000" cap="all">
                <a:solidFill>
                  <a:srgbClr val="FFFFFF"/>
                </a:solidFill>
                <a:latin typeface="+mn-lt"/>
                <a:ea typeface="+mn-ea"/>
                <a:cs typeface="+mn-cs"/>
                <a:sym typeface="DIN Condensed Bold"/>
              </a:defRPr>
            </a:lvl1pPr>
          </a:lstStyle>
          <a:p>
            <a:r>
              <a:rPr dirty="0"/>
              <a:t>Apple environment &amp; ides</a:t>
            </a:r>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C programming language"/>
          <p:cNvSpPr txBox="1">
            <a:spLocks noGrp="1"/>
          </p:cNvSpPr>
          <p:nvPr>
            <p:ph type="body" idx="21"/>
          </p:nvPr>
        </p:nvSpPr>
        <p:spPr>
          <a:prstGeom prst="rect">
            <a:avLst/>
          </a:prstGeom>
        </p:spPr>
        <p:txBody>
          <a:bodyPr/>
          <a:lstStyle/>
          <a:p>
            <a:r>
              <a:t>C programming language</a:t>
            </a:r>
          </a:p>
        </p:txBody>
      </p:sp>
      <p:sp>
        <p:nvSpPr>
          <p:cNvPr id="388" name="Return statement"/>
          <p:cNvSpPr txBox="1">
            <a:spLocks noGrp="1"/>
          </p:cNvSpPr>
          <p:nvPr>
            <p:ph type="title"/>
          </p:nvPr>
        </p:nvSpPr>
        <p:spPr>
          <a:xfrm>
            <a:off x="762000" y="2159000"/>
            <a:ext cx="22860000" cy="1718820"/>
          </a:xfrm>
          <a:prstGeom prst="rect">
            <a:avLst/>
          </a:prstGeom>
        </p:spPr>
        <p:txBody>
          <a:bodyPr/>
          <a:lstStyle/>
          <a:p>
            <a:r>
              <a:t>Return statement</a:t>
            </a:r>
          </a:p>
        </p:txBody>
      </p:sp>
      <p:sp>
        <p:nvSpPr>
          <p:cNvPr id="389" name="A function can return a value of any type, using the return statement,"/>
          <p:cNvSpPr txBox="1"/>
          <p:nvPr/>
        </p:nvSpPr>
        <p:spPr>
          <a:xfrm>
            <a:off x="839901" y="3779130"/>
            <a:ext cx="18189275" cy="795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4500"/>
            </a:lvl1pPr>
          </a:lstStyle>
          <a:p>
            <a:r>
              <a:rPr dirty="0">
                <a:solidFill>
                  <a:schemeClr val="bg1">
                    <a:lumMod val="10000"/>
                    <a:lumOff val="90000"/>
                  </a:schemeClr>
                </a:solidFill>
              </a:rPr>
              <a:t>A function can return a value of any type, using the return statement,</a:t>
            </a:r>
          </a:p>
        </p:txBody>
      </p:sp>
      <p:sp>
        <p:nvSpPr>
          <p:cNvPr id="390" name="Syntax:…"/>
          <p:cNvSpPr txBox="1"/>
          <p:nvPr/>
        </p:nvSpPr>
        <p:spPr>
          <a:xfrm>
            <a:off x="916369" y="4924403"/>
            <a:ext cx="3345468" cy="41806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sz="4500"/>
            </a:pPr>
            <a:r>
              <a:rPr dirty="0">
                <a:solidFill>
                  <a:schemeClr val="bg1">
                    <a:lumMod val="10000"/>
                    <a:lumOff val="90000"/>
                  </a:schemeClr>
                </a:solidFill>
              </a:rPr>
              <a:t>Syntax: </a:t>
            </a:r>
          </a:p>
          <a:p>
            <a:pPr>
              <a:defRPr sz="4500"/>
            </a:pPr>
            <a:r>
              <a:rPr dirty="0">
                <a:solidFill>
                  <a:schemeClr val="bg1">
                    <a:lumMod val="10000"/>
                    <a:lumOff val="90000"/>
                  </a:schemeClr>
                </a:solidFill>
              </a:rPr>
              <a:t>return </a:t>
            </a:r>
            <a:r>
              <a:rPr i="1" dirty="0">
                <a:solidFill>
                  <a:schemeClr val="bg1">
                    <a:lumMod val="10000"/>
                    <a:lumOff val="90000"/>
                  </a:schemeClr>
                </a:solidFill>
                <a:latin typeface="Avenir Next Regular"/>
                <a:ea typeface="Avenir Next Regular"/>
                <a:cs typeface="Avenir Next Regular"/>
                <a:sym typeface="Avenir Next Regular"/>
              </a:rPr>
              <a:t>exp</a:t>
            </a:r>
            <a:r>
              <a:rPr dirty="0">
                <a:solidFill>
                  <a:schemeClr val="bg1">
                    <a:lumMod val="10000"/>
                    <a:lumOff val="90000"/>
                  </a:schemeClr>
                </a:solidFill>
              </a:rPr>
              <a:t>; </a:t>
            </a:r>
          </a:p>
          <a:p>
            <a:pPr>
              <a:defRPr sz="4500"/>
            </a:pPr>
            <a:r>
              <a:rPr dirty="0">
                <a:solidFill>
                  <a:schemeClr val="bg1">
                    <a:lumMod val="10000"/>
                    <a:lumOff val="90000"/>
                  </a:schemeClr>
                </a:solidFill>
              </a:rPr>
              <a:t>return </a:t>
            </a:r>
            <a:r>
              <a:rPr i="1" dirty="0">
                <a:solidFill>
                  <a:schemeClr val="bg1">
                    <a:lumMod val="10000"/>
                    <a:lumOff val="90000"/>
                  </a:schemeClr>
                </a:solidFill>
                <a:latin typeface="Avenir Next Regular"/>
                <a:ea typeface="Avenir Next Regular"/>
                <a:cs typeface="Avenir Next Regular"/>
                <a:sym typeface="Avenir Next Regular"/>
              </a:rPr>
              <a:t>(exp)</a:t>
            </a:r>
            <a:r>
              <a:rPr dirty="0">
                <a:solidFill>
                  <a:schemeClr val="bg1">
                    <a:lumMod val="10000"/>
                    <a:lumOff val="90000"/>
                  </a:schemeClr>
                </a:solidFill>
              </a:rPr>
              <a:t>; </a:t>
            </a:r>
          </a:p>
          <a:p>
            <a:pPr>
              <a:defRPr sz="4500"/>
            </a:pPr>
            <a:r>
              <a:rPr dirty="0">
                <a:solidFill>
                  <a:schemeClr val="bg1">
                    <a:lumMod val="10000"/>
                    <a:lumOff val="90000"/>
                  </a:schemeClr>
                </a:solidFill>
              </a:rPr>
              <a:t>return;</a:t>
            </a:r>
          </a:p>
        </p:txBody>
      </p:sp>
      <p:sp>
        <p:nvSpPr>
          <p:cNvPr id="391" name="The return statement can occur anywhere in the function, and will immediately end that function and return control to the function which called it. If there is no return statement, the function will continue execution until the closing of the function de"/>
          <p:cNvSpPr txBox="1"/>
          <p:nvPr/>
        </p:nvSpPr>
        <p:spPr>
          <a:xfrm>
            <a:off x="617260" y="9578525"/>
            <a:ext cx="23042769" cy="2872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4500"/>
            </a:lvl1pPr>
          </a:lstStyle>
          <a:p>
            <a:r>
              <a:rPr dirty="0">
                <a:solidFill>
                  <a:schemeClr val="bg1">
                    <a:lumMod val="10000"/>
                    <a:lumOff val="90000"/>
                  </a:schemeClr>
                </a:solidFill>
              </a:rPr>
              <a:t>The return statement can occur anywhere in the function, and will immediately end that function and return control to the function which called it. If there is no return statement, the function will continue execution until the closing of the function definition, and return with an undefined value.</a:t>
            </a: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 name="C programming language"/>
          <p:cNvSpPr txBox="1">
            <a:spLocks noGrp="1"/>
          </p:cNvSpPr>
          <p:nvPr>
            <p:ph type="body" idx="21"/>
          </p:nvPr>
        </p:nvSpPr>
        <p:spPr>
          <a:prstGeom prst="rect">
            <a:avLst/>
          </a:prstGeom>
        </p:spPr>
        <p:txBody>
          <a:bodyPr/>
          <a:lstStyle/>
          <a:p>
            <a:r>
              <a:t>C programming language</a:t>
            </a:r>
          </a:p>
        </p:txBody>
      </p:sp>
      <p:sp>
        <p:nvSpPr>
          <p:cNvPr id="394" name="Ansi-c vs traditional c"/>
          <p:cNvSpPr txBox="1">
            <a:spLocks noGrp="1"/>
          </p:cNvSpPr>
          <p:nvPr>
            <p:ph type="title"/>
          </p:nvPr>
        </p:nvSpPr>
        <p:spPr>
          <a:xfrm>
            <a:off x="762000" y="2159000"/>
            <a:ext cx="22860000" cy="1718820"/>
          </a:xfrm>
          <a:prstGeom prst="rect">
            <a:avLst/>
          </a:prstGeom>
        </p:spPr>
        <p:txBody>
          <a:bodyPr/>
          <a:lstStyle/>
          <a:p>
            <a:r>
              <a:t>Ansi-c vs traditional c</a:t>
            </a:r>
          </a:p>
        </p:txBody>
      </p:sp>
      <p:sp>
        <p:nvSpPr>
          <p:cNvPr id="395" name="If the function return type is not int, it must be specified by the function prototype declaration.…"/>
          <p:cNvSpPr txBox="1"/>
          <p:nvPr/>
        </p:nvSpPr>
        <p:spPr>
          <a:xfrm>
            <a:off x="715766" y="4472480"/>
            <a:ext cx="22331804" cy="37779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defRPr sz="4500"/>
            </a:pPr>
            <a:r>
              <a:rPr dirty="0">
                <a:solidFill>
                  <a:schemeClr val="bg1">
                    <a:lumMod val="10000"/>
                    <a:lumOff val="90000"/>
                  </a:schemeClr>
                </a:solidFill>
              </a:rPr>
              <a:t>If the function return type is not int, it must be specified by the function prototype declaration. </a:t>
            </a:r>
          </a:p>
          <a:p>
            <a:pPr>
              <a:defRPr sz="4500"/>
            </a:pPr>
            <a:r>
              <a:rPr dirty="0">
                <a:solidFill>
                  <a:schemeClr val="bg1">
                    <a:lumMod val="10000"/>
                    <a:lumOff val="90000"/>
                  </a:schemeClr>
                </a:solidFill>
              </a:rPr>
              <a:t>This is done differently in ANSI C and "Traditional C." For a function returning the maximum of two numbers, the ANSI-C function would be</a:t>
            </a:r>
          </a:p>
          <a:p>
            <a:pPr defTabSz="457200">
              <a:lnSpc>
                <a:spcPts val="2800"/>
              </a:lnSpc>
              <a:spcBef>
                <a:spcPts val="1200"/>
              </a:spcBef>
              <a:defRPr sz="1200">
                <a:solidFill>
                  <a:srgbClr val="000000"/>
                </a:solidFill>
                <a:latin typeface="Times Roman"/>
                <a:ea typeface="Times Roman"/>
                <a:cs typeface="Times Roman"/>
                <a:sym typeface="Times Roman"/>
              </a:defRPr>
            </a:pPr>
            <a:endParaRPr dirty="0">
              <a:solidFill>
                <a:schemeClr val="bg1">
                  <a:lumMod val="10000"/>
                  <a:lumOff val="90000"/>
                </a:schemeClr>
              </a:solidFill>
            </a:endParaRP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 name="C programming language"/>
          <p:cNvSpPr txBox="1">
            <a:spLocks noGrp="1"/>
          </p:cNvSpPr>
          <p:nvPr>
            <p:ph type="body" idx="21"/>
          </p:nvPr>
        </p:nvSpPr>
        <p:spPr>
          <a:prstGeom prst="rect">
            <a:avLst/>
          </a:prstGeom>
        </p:spPr>
        <p:txBody>
          <a:bodyPr/>
          <a:lstStyle/>
          <a:p>
            <a:r>
              <a:t>C programming language</a:t>
            </a:r>
          </a:p>
        </p:txBody>
      </p:sp>
      <p:sp>
        <p:nvSpPr>
          <p:cNvPr id="398" name="Ansi-c"/>
          <p:cNvSpPr txBox="1">
            <a:spLocks noGrp="1"/>
          </p:cNvSpPr>
          <p:nvPr>
            <p:ph type="title"/>
          </p:nvPr>
        </p:nvSpPr>
        <p:spPr>
          <a:xfrm>
            <a:off x="762000" y="2159000"/>
            <a:ext cx="22860000" cy="1718820"/>
          </a:xfrm>
          <a:prstGeom prst="rect">
            <a:avLst/>
          </a:prstGeom>
        </p:spPr>
        <p:txBody>
          <a:bodyPr/>
          <a:lstStyle/>
          <a:p>
            <a:r>
              <a:t>Ansi-c</a:t>
            </a:r>
          </a:p>
        </p:txBody>
      </p:sp>
      <p:sp>
        <p:nvSpPr>
          <p:cNvPr id="399" name="float max(float x, float y);…"/>
          <p:cNvSpPr txBox="1"/>
          <p:nvPr/>
        </p:nvSpPr>
        <p:spPr>
          <a:xfrm>
            <a:off x="4874921" y="3662833"/>
            <a:ext cx="14634158" cy="90319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407669">
              <a:spcBef>
                <a:spcPts val="0"/>
              </a:spcBef>
              <a:tabLst>
                <a:tab pos="406400" algn="l"/>
              </a:tabLst>
              <a:defRPr>
                <a:solidFill>
                  <a:srgbClr val="E12DA0"/>
                </a:solidFill>
                <a:latin typeface="Menlo Regular"/>
                <a:ea typeface="Menlo Regular"/>
                <a:cs typeface="Menlo Regular"/>
                <a:sym typeface="Menlo Regular"/>
              </a:defRPr>
            </a:pPr>
            <a:r>
              <a:t>float</a:t>
            </a:r>
            <a:r>
              <a:rPr>
                <a:solidFill>
                  <a:srgbClr val="E7E8EB"/>
                </a:solidFill>
              </a:rPr>
              <a:t> max(</a:t>
            </a:r>
            <a:r>
              <a:t>float</a:t>
            </a:r>
            <a:r>
              <a:rPr>
                <a:solidFill>
                  <a:srgbClr val="E7E8EB"/>
                </a:solidFill>
              </a:rPr>
              <a:t> x, </a:t>
            </a:r>
            <a:r>
              <a:t>float</a:t>
            </a:r>
            <a:r>
              <a:rPr>
                <a:solidFill>
                  <a:srgbClr val="E7E8EB"/>
                </a:solidFill>
              </a:rPr>
              <a:t> y);</a:t>
            </a:r>
          </a:p>
          <a:p>
            <a:pPr defTabSz="407669">
              <a:spcBef>
                <a:spcPts val="0"/>
              </a:spcBef>
              <a:tabLst>
                <a:tab pos="406400" algn="l"/>
              </a:tabLst>
              <a:defRPr>
                <a:solidFill>
                  <a:srgbClr val="51C34F"/>
                </a:solidFill>
                <a:latin typeface="Menlo Regular"/>
                <a:ea typeface="Menlo Regular"/>
                <a:cs typeface="Menlo Regular"/>
                <a:sym typeface="Menlo Regular"/>
              </a:defRPr>
            </a:pPr>
            <a:r>
              <a:t>/*  OR: float max(float, float); */</a:t>
            </a:r>
            <a:endParaRPr>
              <a:solidFill>
                <a:srgbClr val="E7E8EB"/>
              </a:solidFill>
            </a:endParaRPr>
          </a:p>
          <a:p>
            <a:pPr defTabSz="407669">
              <a:spcBef>
                <a:spcPts val="0"/>
              </a:spcBef>
              <a:tabLst>
                <a:tab pos="406400" algn="l"/>
              </a:tabLst>
              <a:defRPr>
                <a:solidFill>
                  <a:srgbClr val="23AD68"/>
                </a:solidFill>
                <a:latin typeface="Helvetica"/>
                <a:ea typeface="Helvetica"/>
                <a:cs typeface="Helvetica"/>
                <a:sym typeface="Helvetica"/>
              </a:defRPr>
            </a:pPr>
            <a:r>
              <a:t>/**  variable names {x,y} are not necessary, only the types  **/</a:t>
            </a:r>
            <a:endParaRPr>
              <a:solidFill>
                <a:srgbClr val="E7E8EB"/>
              </a:solidFill>
              <a:latin typeface="Menlo Regular"/>
              <a:ea typeface="Menlo Regular"/>
              <a:cs typeface="Menlo Regular"/>
              <a:sym typeface="Menlo Regular"/>
            </a:endParaRPr>
          </a:p>
          <a:p>
            <a:pPr defTabSz="407669">
              <a:spcBef>
                <a:spcPts val="0"/>
              </a:spcBef>
              <a:tabLst>
                <a:tab pos="406400" algn="l"/>
              </a:tabLst>
              <a:defRPr>
                <a:solidFill>
                  <a:srgbClr val="23AD68"/>
                </a:solidFill>
                <a:latin typeface="Helvetica"/>
                <a:ea typeface="Helvetica"/>
                <a:cs typeface="Helvetica"/>
                <a:sym typeface="Helvetica"/>
              </a:defRPr>
            </a:pPr>
            <a:r>
              <a:t>/**    are, but using the names makes the code more readable  **/</a:t>
            </a:r>
            <a:endParaRPr>
              <a:solidFill>
                <a:srgbClr val="E7E8EB"/>
              </a:solidFill>
              <a:latin typeface="Menlo Regular"/>
              <a:ea typeface="Menlo Regular"/>
              <a:cs typeface="Menlo Regular"/>
              <a:sym typeface="Menlo Regular"/>
            </a:endParaRPr>
          </a:p>
          <a:p>
            <a:pPr defTabSz="407669">
              <a:spcBef>
                <a:spcPts val="0"/>
              </a:spcBef>
              <a:tabLst>
                <a:tab pos="406400" algn="l"/>
              </a:tabLst>
              <a:defRPr>
                <a:solidFill>
                  <a:srgbClr val="E7E8EB"/>
                </a:solidFill>
                <a:latin typeface="Menlo Regular"/>
                <a:ea typeface="Menlo Regular"/>
                <a:cs typeface="Menlo Regular"/>
                <a:sym typeface="Menlo Regular"/>
              </a:defRPr>
            </a:pPr>
            <a:r>
              <a:t>main()</a:t>
            </a:r>
          </a:p>
          <a:p>
            <a:pPr defTabSz="407669">
              <a:spcBef>
                <a:spcPts val="0"/>
              </a:spcBef>
              <a:tabLst>
                <a:tab pos="406400" algn="l"/>
              </a:tabLst>
              <a:defRPr>
                <a:solidFill>
                  <a:srgbClr val="E7E8EB"/>
                </a:solidFill>
                <a:latin typeface="Menlo Regular"/>
                <a:ea typeface="Menlo Regular"/>
                <a:cs typeface="Menlo Regular"/>
                <a:sym typeface="Menlo Regular"/>
              </a:defRPr>
            </a:pPr>
            <a:r>
              <a:t>{</a:t>
            </a:r>
          </a:p>
          <a:p>
            <a:pPr defTabSz="407669">
              <a:spcBef>
                <a:spcPts val="0"/>
              </a:spcBef>
              <a:tabLst>
                <a:tab pos="406400" algn="l"/>
              </a:tabLst>
              <a:defRPr>
                <a:solidFill>
                  <a:srgbClr val="E7E8EB"/>
                </a:solidFill>
                <a:latin typeface="Menlo Regular"/>
                <a:ea typeface="Menlo Regular"/>
                <a:cs typeface="Menlo Regular"/>
                <a:sym typeface="Menlo Regular"/>
              </a:defRPr>
            </a:pPr>
            <a:r>
              <a:t>    </a:t>
            </a:r>
            <a:r>
              <a:rPr>
                <a:solidFill>
                  <a:srgbClr val="E12DA0"/>
                </a:solidFill>
              </a:rPr>
              <a:t>float</a:t>
            </a:r>
            <a:r>
              <a:t> x,y,z;</a:t>
            </a:r>
          </a:p>
          <a:p>
            <a:pPr defTabSz="407669">
              <a:spcBef>
                <a:spcPts val="0"/>
              </a:spcBef>
              <a:tabLst>
                <a:tab pos="406400" algn="l"/>
              </a:tabLst>
              <a:defRPr>
                <a:solidFill>
                  <a:srgbClr val="E7E8EB"/>
                </a:solidFill>
                <a:latin typeface="Menlo Regular"/>
                <a:ea typeface="Menlo Regular"/>
                <a:cs typeface="Menlo Regular"/>
                <a:sym typeface="Menlo Regular"/>
              </a:defRPr>
            </a:pPr>
            <a:r>
              <a:t>    ...</a:t>
            </a:r>
          </a:p>
          <a:p>
            <a:pPr defTabSz="407669">
              <a:spcBef>
                <a:spcPts val="0"/>
              </a:spcBef>
              <a:tabLst>
                <a:tab pos="406400" algn="l"/>
              </a:tabLst>
              <a:defRPr>
                <a:solidFill>
                  <a:srgbClr val="E7E8EB"/>
                </a:solidFill>
                <a:latin typeface="Menlo Regular"/>
                <a:ea typeface="Menlo Regular"/>
                <a:cs typeface="Menlo Regular"/>
                <a:sym typeface="Menlo Regular"/>
              </a:defRPr>
            </a:pPr>
            <a:r>
              <a:t>    z = max(x,y);</a:t>
            </a:r>
          </a:p>
          <a:p>
            <a:pPr defTabSz="407669">
              <a:spcBef>
                <a:spcPts val="0"/>
              </a:spcBef>
              <a:tabLst>
                <a:tab pos="406400" algn="l"/>
              </a:tabLst>
              <a:defRPr>
                <a:solidFill>
                  <a:srgbClr val="E7E8EB"/>
                </a:solidFill>
                <a:latin typeface="Menlo Regular"/>
                <a:ea typeface="Menlo Regular"/>
                <a:cs typeface="Menlo Regular"/>
                <a:sym typeface="Menlo Regular"/>
              </a:defRPr>
            </a:pPr>
            <a:r>
              <a:t>    ...</a:t>
            </a:r>
          </a:p>
          <a:p>
            <a:pPr defTabSz="407669">
              <a:spcBef>
                <a:spcPts val="0"/>
              </a:spcBef>
              <a:tabLst>
                <a:tab pos="406400" algn="l"/>
              </a:tabLst>
              <a:defRPr>
                <a:solidFill>
                  <a:srgbClr val="E7E8EB"/>
                </a:solidFill>
                <a:latin typeface="Menlo Regular"/>
                <a:ea typeface="Menlo Regular"/>
                <a:cs typeface="Menlo Regular"/>
                <a:sym typeface="Menlo Regular"/>
              </a:defRPr>
            </a:pPr>
            <a:r>
              <a:t>}</a:t>
            </a:r>
          </a:p>
          <a:p>
            <a:pPr defTabSz="407669">
              <a:spcBef>
                <a:spcPts val="0"/>
              </a:spcBef>
              <a:tabLst>
                <a:tab pos="406400" algn="l"/>
              </a:tabLst>
              <a:defRPr>
                <a:solidFill>
                  <a:srgbClr val="E7E8EB"/>
                </a:solidFill>
                <a:latin typeface="Menlo Regular"/>
                <a:ea typeface="Menlo Regular"/>
                <a:cs typeface="Menlo Regular"/>
                <a:sym typeface="Menlo Regular"/>
              </a:defRPr>
            </a:pPr>
            <a:endParaRPr/>
          </a:p>
          <a:p>
            <a:pPr defTabSz="407669">
              <a:spcBef>
                <a:spcPts val="0"/>
              </a:spcBef>
              <a:tabLst>
                <a:tab pos="406400" algn="l"/>
              </a:tabLst>
              <a:defRPr>
                <a:solidFill>
                  <a:srgbClr val="23AD68"/>
                </a:solidFill>
                <a:latin typeface="Helvetica"/>
                <a:ea typeface="Helvetica"/>
                <a:cs typeface="Helvetica"/>
                <a:sym typeface="Helvetica"/>
              </a:defRPr>
            </a:pPr>
            <a:r>
              <a:rPr>
                <a:solidFill>
                  <a:srgbClr val="E12DA0"/>
                </a:solidFill>
                <a:latin typeface="Menlo Regular"/>
                <a:ea typeface="Menlo Regular"/>
                <a:cs typeface="Menlo Regular"/>
                <a:sym typeface="Menlo Regular"/>
              </a:rPr>
              <a:t>float</a:t>
            </a:r>
            <a:r>
              <a:rPr>
                <a:solidFill>
                  <a:srgbClr val="E7E8EB"/>
                </a:solidFill>
                <a:latin typeface="Menlo Regular"/>
                <a:ea typeface="Menlo Regular"/>
                <a:cs typeface="Menlo Regular"/>
                <a:sym typeface="Menlo Regular"/>
              </a:rPr>
              <a:t> max(</a:t>
            </a:r>
            <a:r>
              <a:rPr>
                <a:solidFill>
                  <a:srgbClr val="E12DA0"/>
                </a:solidFill>
                <a:latin typeface="Menlo Regular"/>
                <a:ea typeface="Menlo Regular"/>
                <a:cs typeface="Menlo Regular"/>
                <a:sym typeface="Menlo Regular"/>
              </a:rPr>
              <a:t>float</a:t>
            </a:r>
            <a:r>
              <a:rPr>
                <a:solidFill>
                  <a:srgbClr val="E7E8EB"/>
                </a:solidFill>
                <a:latin typeface="Menlo Regular"/>
                <a:ea typeface="Menlo Regular"/>
                <a:cs typeface="Menlo Regular"/>
                <a:sym typeface="Menlo Regular"/>
              </a:rPr>
              <a:t> x, </a:t>
            </a:r>
            <a:r>
              <a:rPr>
                <a:solidFill>
                  <a:srgbClr val="E12DA0"/>
                </a:solidFill>
                <a:latin typeface="Menlo Regular"/>
                <a:ea typeface="Menlo Regular"/>
                <a:cs typeface="Menlo Regular"/>
                <a:sym typeface="Menlo Regular"/>
              </a:rPr>
              <a:t>float</a:t>
            </a:r>
            <a:r>
              <a:rPr>
                <a:solidFill>
                  <a:srgbClr val="E7E8EB"/>
                </a:solidFill>
                <a:latin typeface="Menlo Regular"/>
                <a:ea typeface="Menlo Regular"/>
                <a:cs typeface="Menlo Regular"/>
                <a:sym typeface="Menlo Regular"/>
              </a:rPr>
              <a:t> y)     </a:t>
            </a:r>
            <a:r>
              <a:t>/**  argument types are in the definition  **/</a:t>
            </a:r>
            <a:endParaRPr>
              <a:solidFill>
                <a:srgbClr val="E7E8EB"/>
              </a:solidFill>
              <a:latin typeface="Menlo Regular"/>
              <a:ea typeface="Menlo Regular"/>
              <a:cs typeface="Menlo Regular"/>
              <a:sym typeface="Menlo Regular"/>
            </a:endParaRPr>
          </a:p>
          <a:p>
            <a:pPr defTabSz="407669">
              <a:spcBef>
                <a:spcPts val="0"/>
              </a:spcBef>
              <a:tabLst>
                <a:tab pos="406400" algn="l"/>
              </a:tabLst>
              <a:defRPr>
                <a:solidFill>
                  <a:srgbClr val="E7E8EB"/>
                </a:solidFill>
                <a:latin typeface="Menlo Regular"/>
                <a:ea typeface="Menlo Regular"/>
                <a:cs typeface="Menlo Regular"/>
                <a:sym typeface="Menlo Regular"/>
              </a:defRPr>
            </a:pPr>
            <a:r>
              <a:t>{</a:t>
            </a:r>
          </a:p>
          <a:p>
            <a:pPr defTabSz="407669">
              <a:spcBef>
                <a:spcPts val="0"/>
              </a:spcBef>
              <a:tabLst>
                <a:tab pos="406400" algn="l"/>
              </a:tabLst>
              <a:defRPr>
                <a:solidFill>
                  <a:srgbClr val="E7E8EB"/>
                </a:solidFill>
                <a:latin typeface="Menlo Regular"/>
                <a:ea typeface="Menlo Regular"/>
                <a:cs typeface="Menlo Regular"/>
                <a:sym typeface="Menlo Regular"/>
              </a:defRPr>
            </a:pPr>
            <a:r>
              <a:t>    </a:t>
            </a:r>
            <a:r>
              <a:rPr>
                <a:solidFill>
                  <a:srgbClr val="E12DA0"/>
                </a:solidFill>
              </a:rPr>
              <a:t>if</a:t>
            </a:r>
            <a:r>
              <a:t> (x &lt; y)</a:t>
            </a:r>
          </a:p>
          <a:p>
            <a:pPr defTabSz="407669">
              <a:spcBef>
                <a:spcPts val="0"/>
              </a:spcBef>
              <a:tabLst>
                <a:tab pos="406400" algn="l"/>
              </a:tabLst>
              <a:defRPr>
                <a:solidFill>
                  <a:srgbClr val="E7E8EB"/>
                </a:solidFill>
                <a:latin typeface="Menlo Regular"/>
                <a:ea typeface="Menlo Regular"/>
                <a:cs typeface="Menlo Regular"/>
                <a:sym typeface="Menlo Regular"/>
              </a:defRPr>
            </a:pPr>
            <a:r>
              <a:t>        </a:t>
            </a:r>
            <a:r>
              <a:rPr>
                <a:solidFill>
                  <a:srgbClr val="E12DA0"/>
                </a:solidFill>
              </a:rPr>
              <a:t>return</a:t>
            </a:r>
            <a:r>
              <a:t> y;</a:t>
            </a:r>
          </a:p>
          <a:p>
            <a:pPr defTabSz="407669">
              <a:spcBef>
                <a:spcPts val="0"/>
              </a:spcBef>
              <a:tabLst>
                <a:tab pos="406400" algn="l"/>
              </a:tabLst>
              <a:defRPr>
                <a:solidFill>
                  <a:srgbClr val="E7E8EB"/>
                </a:solidFill>
                <a:latin typeface="Menlo Regular"/>
                <a:ea typeface="Menlo Regular"/>
                <a:cs typeface="Menlo Regular"/>
                <a:sym typeface="Menlo Regular"/>
              </a:defRPr>
            </a:pPr>
            <a:r>
              <a:t>    </a:t>
            </a:r>
            <a:r>
              <a:rPr>
                <a:solidFill>
                  <a:srgbClr val="E12DA0"/>
                </a:solidFill>
              </a:rPr>
              <a:t>else</a:t>
            </a:r>
          </a:p>
          <a:p>
            <a:pPr defTabSz="407669">
              <a:spcBef>
                <a:spcPts val="0"/>
              </a:spcBef>
              <a:tabLst>
                <a:tab pos="406400" algn="l"/>
              </a:tabLst>
              <a:defRPr>
                <a:solidFill>
                  <a:srgbClr val="E7E8EB"/>
                </a:solidFill>
                <a:latin typeface="Menlo Regular"/>
                <a:ea typeface="Menlo Regular"/>
                <a:cs typeface="Menlo Regular"/>
                <a:sym typeface="Menlo Regular"/>
              </a:defRPr>
            </a:pPr>
            <a:r>
              <a:t>        </a:t>
            </a:r>
            <a:r>
              <a:rPr>
                <a:solidFill>
                  <a:srgbClr val="E12DA0"/>
                </a:solidFill>
              </a:rPr>
              <a:t>return</a:t>
            </a:r>
            <a:r>
              <a:t> x;</a:t>
            </a:r>
          </a:p>
          <a:p>
            <a:pPr defTabSz="407669">
              <a:spcBef>
                <a:spcPts val="0"/>
              </a:spcBef>
              <a:tabLst>
                <a:tab pos="406400" algn="l"/>
              </a:tabLst>
              <a:defRPr>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C programming language"/>
          <p:cNvSpPr txBox="1">
            <a:spLocks noGrp="1"/>
          </p:cNvSpPr>
          <p:nvPr>
            <p:ph type="body" idx="21"/>
          </p:nvPr>
        </p:nvSpPr>
        <p:spPr>
          <a:prstGeom prst="rect">
            <a:avLst/>
          </a:prstGeom>
        </p:spPr>
        <p:txBody>
          <a:bodyPr/>
          <a:lstStyle/>
          <a:p>
            <a:r>
              <a:t>C programming language</a:t>
            </a:r>
          </a:p>
        </p:txBody>
      </p:sp>
      <p:sp>
        <p:nvSpPr>
          <p:cNvPr id="402" name="Traditional c"/>
          <p:cNvSpPr txBox="1">
            <a:spLocks noGrp="1"/>
          </p:cNvSpPr>
          <p:nvPr>
            <p:ph type="title"/>
          </p:nvPr>
        </p:nvSpPr>
        <p:spPr>
          <a:xfrm>
            <a:off x="762000" y="2159000"/>
            <a:ext cx="22860000" cy="1718820"/>
          </a:xfrm>
          <a:prstGeom prst="rect">
            <a:avLst/>
          </a:prstGeom>
        </p:spPr>
        <p:txBody>
          <a:bodyPr/>
          <a:lstStyle/>
          <a:p>
            <a:r>
              <a:t>Traditional c</a:t>
            </a:r>
          </a:p>
        </p:txBody>
      </p:sp>
      <p:sp>
        <p:nvSpPr>
          <p:cNvPr id="403" name="float max();       /**  argument types are not included in the declaration  **/…"/>
          <p:cNvSpPr txBox="1"/>
          <p:nvPr/>
        </p:nvSpPr>
        <p:spPr>
          <a:xfrm>
            <a:off x="5868004" y="3731707"/>
            <a:ext cx="16491131" cy="98376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407669">
              <a:spcBef>
                <a:spcPts val="0"/>
              </a:spcBef>
              <a:tabLst>
                <a:tab pos="406400" algn="l"/>
              </a:tabLst>
              <a:defRPr sz="3500">
                <a:solidFill>
                  <a:srgbClr val="23AD68"/>
                </a:solidFill>
                <a:latin typeface="Helvetica"/>
                <a:ea typeface="Helvetica"/>
                <a:cs typeface="Helvetica"/>
                <a:sym typeface="Helvetica"/>
              </a:defRPr>
            </a:pPr>
            <a:r>
              <a:rPr>
                <a:solidFill>
                  <a:srgbClr val="E12DA0"/>
                </a:solidFill>
                <a:latin typeface="Menlo Regular"/>
                <a:ea typeface="Menlo Regular"/>
                <a:cs typeface="Menlo Regular"/>
                <a:sym typeface="Menlo Regular"/>
              </a:rPr>
              <a:t>float</a:t>
            </a:r>
            <a:r>
              <a:rPr>
                <a:solidFill>
                  <a:srgbClr val="E7E8EB"/>
                </a:solidFill>
                <a:latin typeface="Menlo Regular"/>
                <a:ea typeface="Menlo Regular"/>
                <a:cs typeface="Menlo Regular"/>
                <a:sym typeface="Menlo Regular"/>
              </a:rPr>
              <a:t> max();       </a:t>
            </a:r>
            <a:r>
              <a:t>/**  argument types are not included in the declaration  **/</a:t>
            </a:r>
            <a:endParaRPr>
              <a:solidFill>
                <a:srgbClr val="E7E8EB"/>
              </a:solidFill>
              <a:latin typeface="Menlo Regular"/>
              <a:ea typeface="Menlo Regular"/>
              <a:cs typeface="Menlo Regular"/>
              <a:sym typeface="Menlo Regular"/>
            </a:endParaRPr>
          </a:p>
          <a:p>
            <a:pPr defTabSz="407669">
              <a:spcBef>
                <a:spcPts val="0"/>
              </a:spcBef>
              <a:tabLst>
                <a:tab pos="406400" algn="l"/>
              </a:tabLst>
              <a:defRPr sz="3500">
                <a:solidFill>
                  <a:srgbClr val="E7E8EB"/>
                </a:solidFill>
                <a:latin typeface="Menlo Regular"/>
                <a:ea typeface="Menlo Regular"/>
                <a:cs typeface="Menlo Regular"/>
                <a:sym typeface="Menlo Regular"/>
              </a:defRPr>
            </a:pPr>
            <a:endParaRPr>
              <a:solidFill>
                <a:srgbClr val="E7E8EB"/>
              </a:solidFill>
              <a:latin typeface="Menlo Regular"/>
              <a:ea typeface="Menlo Regular"/>
              <a:cs typeface="Menlo Regular"/>
              <a:sym typeface="Menlo Regular"/>
            </a:endParaRPr>
          </a:p>
          <a:p>
            <a:pPr defTabSz="407669">
              <a:spcBef>
                <a:spcPts val="0"/>
              </a:spcBef>
              <a:tabLst>
                <a:tab pos="406400" algn="l"/>
              </a:tabLst>
              <a:defRPr sz="3500">
                <a:solidFill>
                  <a:srgbClr val="E7E8EB"/>
                </a:solidFill>
                <a:latin typeface="Menlo Regular"/>
                <a:ea typeface="Menlo Regular"/>
                <a:cs typeface="Menlo Regular"/>
                <a:sym typeface="Menlo Regular"/>
              </a:defRPr>
            </a:pPr>
            <a:r>
              <a:t>main()</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r>
              <a:rPr>
                <a:solidFill>
                  <a:srgbClr val="E12DA0"/>
                </a:solidFill>
              </a:rPr>
              <a:t>float</a:t>
            </a:r>
            <a:r>
              <a:t> x,y,z;</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p>
          <a:p>
            <a:pPr defTabSz="407669">
              <a:spcBef>
                <a:spcPts val="0"/>
              </a:spcBef>
              <a:tabLst>
                <a:tab pos="406400" algn="l"/>
              </a:tabLst>
              <a:defRPr sz="3500">
                <a:solidFill>
                  <a:srgbClr val="23AD68"/>
                </a:solidFill>
                <a:latin typeface="Helvetica"/>
                <a:ea typeface="Helvetica"/>
                <a:cs typeface="Helvetica"/>
                <a:sym typeface="Helvetica"/>
              </a:defRPr>
            </a:pPr>
            <a:r>
              <a:rPr>
                <a:solidFill>
                  <a:srgbClr val="E7E8EB"/>
                </a:solidFill>
                <a:latin typeface="Menlo Regular"/>
                <a:ea typeface="Menlo Regular"/>
                <a:cs typeface="Menlo Regular"/>
                <a:sym typeface="Menlo Regular"/>
              </a:rPr>
              <a:t>    z = max(x,y);    </a:t>
            </a:r>
            <a:r>
              <a:t>/**  the function call is the same  **/</a:t>
            </a:r>
            <a:endParaRPr>
              <a:solidFill>
                <a:srgbClr val="E7E8EB"/>
              </a:solidFill>
              <a:latin typeface="Menlo Regular"/>
              <a:ea typeface="Menlo Regular"/>
              <a:cs typeface="Menlo Regular"/>
              <a:sym typeface="Menlo Regular"/>
            </a:endParaRP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a:t>
            </a:r>
          </a:p>
          <a:p>
            <a:pPr defTabSz="407669">
              <a:spcBef>
                <a:spcPts val="0"/>
              </a:spcBef>
              <a:tabLst>
                <a:tab pos="406400" algn="l"/>
              </a:tabLst>
              <a:defRPr sz="3500">
                <a:solidFill>
                  <a:srgbClr val="E7E8EB"/>
                </a:solidFill>
                <a:latin typeface="Menlo Regular"/>
                <a:ea typeface="Menlo Regular"/>
                <a:cs typeface="Menlo Regular"/>
                <a:sym typeface="Menlo Regular"/>
              </a:defRPr>
            </a:pPr>
            <a:endParaRPr/>
          </a:p>
          <a:p>
            <a:pPr defTabSz="407669">
              <a:spcBef>
                <a:spcPts val="0"/>
              </a:spcBef>
              <a:tabLst>
                <a:tab pos="406400" algn="l"/>
              </a:tabLst>
              <a:defRPr sz="3500">
                <a:solidFill>
                  <a:srgbClr val="E7E8EB"/>
                </a:solidFill>
                <a:latin typeface="Menlo Regular"/>
                <a:ea typeface="Menlo Regular"/>
                <a:cs typeface="Menlo Regular"/>
                <a:sym typeface="Menlo Regular"/>
              </a:defRPr>
            </a:pPr>
            <a:r>
              <a:rPr>
                <a:solidFill>
                  <a:srgbClr val="E12DA0"/>
                </a:solidFill>
              </a:rPr>
              <a:t>float</a:t>
            </a:r>
            <a:r>
              <a:t> max(x,y)</a:t>
            </a:r>
          </a:p>
          <a:p>
            <a:pPr defTabSz="407669">
              <a:spcBef>
                <a:spcPts val="0"/>
              </a:spcBef>
              <a:tabLst>
                <a:tab pos="406400" algn="l"/>
              </a:tabLst>
              <a:defRPr sz="3500">
                <a:solidFill>
                  <a:srgbClr val="23AD68"/>
                </a:solidFill>
                <a:latin typeface="Helvetica"/>
                <a:ea typeface="Helvetica"/>
                <a:cs typeface="Helvetica"/>
                <a:sym typeface="Helvetica"/>
              </a:defRPr>
            </a:pPr>
            <a:r>
              <a:rPr>
                <a:solidFill>
                  <a:srgbClr val="E12DA0"/>
                </a:solidFill>
                <a:latin typeface="Menlo Regular"/>
                <a:ea typeface="Menlo Regular"/>
                <a:cs typeface="Menlo Regular"/>
                <a:sym typeface="Menlo Regular"/>
              </a:rPr>
              <a:t>float</a:t>
            </a:r>
            <a:r>
              <a:rPr>
                <a:solidFill>
                  <a:srgbClr val="E7E8EB"/>
                </a:solidFill>
                <a:latin typeface="Menlo Regular"/>
                <a:ea typeface="Menlo Regular"/>
                <a:cs typeface="Menlo Regular"/>
                <a:sym typeface="Menlo Regular"/>
              </a:rPr>
              <a:t> x,y;    </a:t>
            </a:r>
            <a:r>
              <a:t>/**  argument types listed after the definition  **/</a:t>
            </a:r>
            <a:endParaRPr>
              <a:solidFill>
                <a:srgbClr val="E7E8EB"/>
              </a:solidFill>
              <a:latin typeface="Menlo Regular"/>
              <a:ea typeface="Menlo Regular"/>
              <a:cs typeface="Menlo Regular"/>
              <a:sym typeface="Menlo Regular"/>
            </a:endParaRPr>
          </a:p>
          <a:p>
            <a:pPr defTabSz="407669">
              <a:spcBef>
                <a:spcPts val="0"/>
              </a:spcBef>
              <a:tabLst>
                <a:tab pos="406400" algn="l"/>
              </a:tabLst>
              <a:defRPr sz="3500">
                <a:solidFill>
                  <a:srgbClr val="E7E8EB"/>
                </a:solidFill>
                <a:latin typeface="Menlo Regular"/>
                <a:ea typeface="Menlo Regular"/>
                <a:cs typeface="Menlo Regular"/>
                <a:sym typeface="Menlo Regular"/>
              </a:defRPr>
            </a:pPr>
            <a:r>
              <a:t>{</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r>
              <a:rPr>
                <a:solidFill>
                  <a:srgbClr val="E12DA0"/>
                </a:solidFill>
              </a:rPr>
              <a:t>if</a:t>
            </a:r>
            <a:r>
              <a:t> (x &lt; y)</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r>
              <a:rPr>
                <a:solidFill>
                  <a:srgbClr val="E12DA0"/>
                </a:solidFill>
              </a:rPr>
              <a:t>return</a:t>
            </a:r>
            <a:r>
              <a:t> y;</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r>
              <a:rPr>
                <a:solidFill>
                  <a:srgbClr val="E12DA0"/>
                </a:solidFill>
              </a:rPr>
              <a:t>else</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r>
              <a:rPr>
                <a:solidFill>
                  <a:srgbClr val="E12DA0"/>
                </a:solidFill>
              </a:rPr>
              <a:t>return</a:t>
            </a:r>
            <a:r>
              <a:t> x;</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C programming language"/>
          <p:cNvSpPr txBox="1">
            <a:spLocks noGrp="1"/>
          </p:cNvSpPr>
          <p:nvPr>
            <p:ph type="body" idx="21"/>
          </p:nvPr>
        </p:nvSpPr>
        <p:spPr>
          <a:prstGeom prst="rect">
            <a:avLst/>
          </a:prstGeom>
        </p:spPr>
        <p:txBody>
          <a:bodyPr/>
          <a:lstStyle/>
          <a:p>
            <a:r>
              <a:t>C programming language</a:t>
            </a:r>
          </a:p>
        </p:txBody>
      </p:sp>
      <p:sp>
        <p:nvSpPr>
          <p:cNvPr id="406" name="Object Storage Classes and Scope"/>
          <p:cNvSpPr txBox="1">
            <a:spLocks noGrp="1"/>
          </p:cNvSpPr>
          <p:nvPr>
            <p:ph type="title"/>
          </p:nvPr>
        </p:nvSpPr>
        <p:spPr>
          <a:xfrm>
            <a:off x="762000" y="2159000"/>
            <a:ext cx="22860000" cy="1718820"/>
          </a:xfrm>
          <a:prstGeom prst="rect">
            <a:avLst/>
          </a:prstGeom>
        </p:spPr>
        <p:txBody>
          <a:bodyPr/>
          <a:lstStyle/>
          <a:p>
            <a:r>
              <a:t>Object Storage Classes and Scope</a:t>
            </a:r>
          </a:p>
        </p:txBody>
      </p:sp>
      <p:sp>
        <p:nvSpPr>
          <p:cNvPr id="407" name="Functions, as with any compound statement designated by braces {}, have their own scope, and can therefore define any variables without affecting the values of variables with the same name in other functions. To be able to affect the variables, they can "/>
          <p:cNvSpPr txBox="1"/>
          <p:nvPr/>
        </p:nvSpPr>
        <p:spPr>
          <a:xfrm>
            <a:off x="628011" y="4075113"/>
            <a:ext cx="23127978" cy="82073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3500"/>
            </a:pPr>
            <a:r>
              <a:rPr dirty="0">
                <a:solidFill>
                  <a:schemeClr val="bg1">
                    <a:lumMod val="10000"/>
                    <a:lumOff val="90000"/>
                  </a:schemeClr>
                </a:solidFill>
              </a:rPr>
              <a:t>Functions, as with any compound statement designated by braces {}, have their own scope, and can therefore define any variables without affecting the values of variables with the same name in other functions. To be able to affect the variables, they can be made "global" by defining them externally.</a:t>
            </a:r>
          </a:p>
          <a:p>
            <a:pPr>
              <a:defRPr sz="3500"/>
            </a:pPr>
            <a:r>
              <a:rPr dirty="0">
                <a:solidFill>
                  <a:schemeClr val="bg1">
                    <a:lumMod val="10000"/>
                    <a:lumOff val="90000"/>
                  </a:schemeClr>
                </a:solidFill>
              </a:rPr>
              <a:t>Available storage classes for variables are:</a:t>
            </a:r>
          </a:p>
          <a:p>
            <a:pPr marL="1230312" lvl="1" indent="-595312">
              <a:buClr>
                <a:schemeClr val="accent1"/>
              </a:buClr>
              <a:buSzPct val="104999"/>
              <a:buFont typeface="Avenir Next Regular"/>
              <a:buChar char="‣"/>
              <a:defRPr sz="3500"/>
            </a:pPr>
            <a:r>
              <a:rPr b="1" dirty="0">
                <a:solidFill>
                  <a:schemeClr val="bg1">
                    <a:lumMod val="10000"/>
                    <a:lumOff val="90000"/>
                  </a:schemeClr>
                </a:solidFill>
                <a:latin typeface="Avenir Next Regular"/>
                <a:ea typeface="Avenir Next Regular"/>
                <a:cs typeface="Avenir Next Regular"/>
                <a:sym typeface="Avenir Next Regular"/>
              </a:rPr>
              <a:t>automatic</a:t>
            </a:r>
            <a:r>
              <a:rPr dirty="0">
                <a:solidFill>
                  <a:schemeClr val="bg1">
                    <a:lumMod val="10000"/>
                    <a:lumOff val="90000"/>
                  </a:schemeClr>
                </a:solidFill>
              </a:rPr>
              <a:t>: declared when entering the block, lost upon leaving the block; the declarations must be the first thing after the opening brace of the block</a:t>
            </a:r>
          </a:p>
          <a:p>
            <a:pPr marL="1230312" lvl="1" indent="-595312">
              <a:buClr>
                <a:schemeClr val="accent1"/>
              </a:buClr>
              <a:buSzPct val="104999"/>
              <a:buFont typeface="Avenir Next Regular"/>
              <a:buChar char="‣"/>
              <a:defRPr sz="3500"/>
            </a:pPr>
            <a:r>
              <a:rPr b="1" dirty="0">
                <a:solidFill>
                  <a:schemeClr val="bg1">
                    <a:lumMod val="10000"/>
                    <a:lumOff val="90000"/>
                  </a:schemeClr>
                </a:solidFill>
                <a:latin typeface="Avenir Next Regular"/>
                <a:ea typeface="Avenir Next Regular"/>
                <a:cs typeface="Avenir Next Regular"/>
                <a:sym typeface="Avenir Next Regular"/>
              </a:rPr>
              <a:t>static</a:t>
            </a:r>
            <a:r>
              <a:rPr dirty="0">
                <a:solidFill>
                  <a:schemeClr val="bg1">
                    <a:lumMod val="10000"/>
                    <a:lumOff val="90000"/>
                  </a:schemeClr>
                </a:solidFill>
              </a:rPr>
              <a:t>: the variable is kept through the execution of the program, but it can only be accessed by that block</a:t>
            </a:r>
          </a:p>
          <a:p>
            <a:pPr marL="1230312" lvl="1" indent="-595312">
              <a:buClr>
                <a:schemeClr val="accent1"/>
              </a:buClr>
              <a:buSzPct val="104999"/>
              <a:buFont typeface="Avenir Next Regular"/>
              <a:buChar char="‣"/>
              <a:defRPr sz="3500"/>
            </a:pPr>
            <a:r>
              <a:rPr b="1" dirty="0">
                <a:solidFill>
                  <a:schemeClr val="bg1">
                    <a:lumMod val="10000"/>
                    <a:lumOff val="90000"/>
                  </a:schemeClr>
                </a:solidFill>
                <a:latin typeface="Avenir Next Regular"/>
                <a:ea typeface="Avenir Next Regular"/>
                <a:cs typeface="Avenir Next Regular"/>
                <a:sym typeface="Avenir Next Regular"/>
              </a:rPr>
              <a:t>extern</a:t>
            </a:r>
            <a:r>
              <a:rPr dirty="0">
                <a:solidFill>
                  <a:schemeClr val="bg1">
                    <a:lumMod val="10000"/>
                    <a:lumOff val="90000"/>
                  </a:schemeClr>
                </a:solidFill>
              </a:rPr>
              <a:t>: available to all functions in the file AFTER the declaration; use extern to make the variable accessible in other files</a:t>
            </a:r>
          </a:p>
          <a:p>
            <a:pPr marL="1230312" lvl="1" indent="-595312">
              <a:buClr>
                <a:schemeClr val="accent1"/>
              </a:buClr>
              <a:buSzPct val="104999"/>
              <a:buFont typeface="Avenir Next Regular"/>
              <a:buChar char="‣"/>
              <a:defRPr sz="3500"/>
            </a:pPr>
            <a:r>
              <a:rPr b="1" dirty="0">
                <a:solidFill>
                  <a:schemeClr val="bg1">
                    <a:lumMod val="10000"/>
                    <a:lumOff val="90000"/>
                  </a:schemeClr>
                </a:solidFill>
                <a:latin typeface="Avenir Next Regular"/>
                <a:ea typeface="Avenir Next Regular"/>
                <a:cs typeface="Avenir Next Regular"/>
                <a:sym typeface="Avenir Next Regular"/>
              </a:rPr>
              <a:t>register</a:t>
            </a:r>
            <a:r>
              <a:rPr dirty="0">
                <a:solidFill>
                  <a:schemeClr val="bg1">
                    <a:lumMod val="10000"/>
                    <a:lumOff val="90000"/>
                  </a:schemeClr>
                </a:solidFill>
              </a:rPr>
              <a:t>: automatic variable which is kept in fast memory; actual rules are machine-dependent, and compilers can often be more efficient in choosing which variables to use as registers.</a:t>
            </a:r>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 name="C programming language"/>
          <p:cNvSpPr txBox="1">
            <a:spLocks noGrp="1"/>
          </p:cNvSpPr>
          <p:nvPr>
            <p:ph type="body" idx="21"/>
          </p:nvPr>
        </p:nvSpPr>
        <p:spPr>
          <a:prstGeom prst="rect">
            <a:avLst/>
          </a:prstGeom>
        </p:spPr>
        <p:txBody>
          <a:bodyPr/>
          <a:lstStyle/>
          <a:p>
            <a:r>
              <a:t>C programming language</a:t>
            </a:r>
          </a:p>
        </p:txBody>
      </p:sp>
      <p:sp>
        <p:nvSpPr>
          <p:cNvPr id="410" name="Object Storage Classes and Scope"/>
          <p:cNvSpPr txBox="1">
            <a:spLocks noGrp="1"/>
          </p:cNvSpPr>
          <p:nvPr>
            <p:ph type="title"/>
          </p:nvPr>
        </p:nvSpPr>
        <p:spPr>
          <a:xfrm>
            <a:off x="762000" y="2159000"/>
            <a:ext cx="22860000" cy="1718820"/>
          </a:xfrm>
          <a:prstGeom prst="rect">
            <a:avLst/>
          </a:prstGeom>
        </p:spPr>
        <p:txBody>
          <a:bodyPr/>
          <a:lstStyle/>
          <a:p>
            <a:r>
              <a:t>Object Storage Classes and Scope</a:t>
            </a:r>
          </a:p>
        </p:txBody>
      </p:sp>
      <p:pic>
        <p:nvPicPr>
          <p:cNvPr id="411" name="Screen Shot 2019-10-20 at 7.03.41 PM.png" descr="Screen Shot 2019-10-20 at 7.03.41 PM.png"/>
          <p:cNvPicPr>
            <a:picLocks noChangeAspect="1"/>
          </p:cNvPicPr>
          <p:nvPr/>
        </p:nvPicPr>
        <p:blipFill>
          <a:blip r:embed="rId2"/>
          <a:stretch>
            <a:fillRect/>
          </a:stretch>
        </p:blipFill>
        <p:spPr>
          <a:xfrm>
            <a:off x="5218615" y="3489669"/>
            <a:ext cx="13946770" cy="9890066"/>
          </a:xfrm>
          <a:prstGeom prst="rect">
            <a:avLst/>
          </a:prstGeom>
          <a:ln w="12700">
            <a:miter lim="400000"/>
          </a:ln>
        </p:spPr>
      </p:pic>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C programming language"/>
          <p:cNvSpPr txBox="1">
            <a:spLocks noGrp="1"/>
          </p:cNvSpPr>
          <p:nvPr>
            <p:ph type="body" idx="21"/>
          </p:nvPr>
        </p:nvSpPr>
        <p:spPr>
          <a:prstGeom prst="rect">
            <a:avLst/>
          </a:prstGeom>
        </p:spPr>
        <p:txBody>
          <a:bodyPr/>
          <a:lstStyle/>
          <a:p>
            <a:r>
              <a:t>C programming language</a:t>
            </a:r>
          </a:p>
        </p:txBody>
      </p:sp>
      <p:sp>
        <p:nvSpPr>
          <p:cNvPr id="414" name="Macros"/>
          <p:cNvSpPr txBox="1">
            <a:spLocks noGrp="1"/>
          </p:cNvSpPr>
          <p:nvPr>
            <p:ph type="title"/>
          </p:nvPr>
        </p:nvSpPr>
        <p:spPr>
          <a:xfrm>
            <a:off x="762000" y="2159000"/>
            <a:ext cx="22860000" cy="1718820"/>
          </a:xfrm>
          <a:prstGeom prst="rect">
            <a:avLst/>
          </a:prstGeom>
        </p:spPr>
        <p:txBody>
          <a:bodyPr/>
          <a:lstStyle/>
          <a:p>
            <a:r>
              <a:t>Macros</a:t>
            </a:r>
          </a:p>
        </p:txBody>
      </p:sp>
      <p:sp>
        <p:nvSpPr>
          <p:cNvPr id="415" name="Small procedures like swap() and max() can also be written as macros using #define"/>
          <p:cNvSpPr txBox="1"/>
          <p:nvPr/>
        </p:nvSpPr>
        <p:spPr>
          <a:xfrm>
            <a:off x="628011" y="3895800"/>
            <a:ext cx="23127978" cy="64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3500"/>
            </a:pPr>
            <a:r>
              <a:rPr dirty="0">
                <a:solidFill>
                  <a:schemeClr val="bg1">
                    <a:lumMod val="10000"/>
                    <a:lumOff val="90000"/>
                  </a:schemeClr>
                </a:solidFill>
              </a:rPr>
              <a:t>Small procedures like swap() and max() can also be written as macros using </a:t>
            </a:r>
            <a:r>
              <a:rPr b="1" dirty="0">
                <a:solidFill>
                  <a:schemeClr val="bg1">
                    <a:lumMod val="10000"/>
                    <a:lumOff val="90000"/>
                  </a:schemeClr>
                </a:solidFill>
                <a:latin typeface="Avenir Next Regular"/>
                <a:ea typeface="Avenir Next Regular"/>
                <a:cs typeface="Avenir Next Regular"/>
                <a:sym typeface="Avenir Next Regular"/>
              </a:rPr>
              <a:t>#define</a:t>
            </a:r>
          </a:p>
        </p:txBody>
      </p:sp>
    </p:spTree>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C programming language"/>
          <p:cNvSpPr txBox="1">
            <a:spLocks noGrp="1"/>
          </p:cNvSpPr>
          <p:nvPr>
            <p:ph type="body" idx="21"/>
          </p:nvPr>
        </p:nvSpPr>
        <p:spPr>
          <a:prstGeom prst="rect">
            <a:avLst/>
          </a:prstGeom>
        </p:spPr>
        <p:txBody>
          <a:bodyPr/>
          <a:lstStyle/>
          <a:p>
            <a:r>
              <a:t>C programming language</a:t>
            </a:r>
          </a:p>
        </p:txBody>
      </p:sp>
      <p:sp>
        <p:nvSpPr>
          <p:cNvPr id="418" name="Macros"/>
          <p:cNvSpPr txBox="1">
            <a:spLocks noGrp="1"/>
          </p:cNvSpPr>
          <p:nvPr>
            <p:ph type="title"/>
          </p:nvPr>
        </p:nvSpPr>
        <p:spPr>
          <a:xfrm>
            <a:off x="762000" y="2159000"/>
            <a:ext cx="22860000" cy="1718820"/>
          </a:xfrm>
          <a:prstGeom prst="rect">
            <a:avLst/>
          </a:prstGeom>
        </p:spPr>
        <p:txBody>
          <a:bodyPr/>
          <a:lstStyle/>
          <a:p>
            <a:r>
              <a:t>Macros</a:t>
            </a:r>
          </a:p>
        </p:txBody>
      </p:sp>
      <p:sp>
        <p:nvSpPr>
          <p:cNvPr id="419" name="#define MAX(x,y)  ((x) &gt; (y) ? (x) : (y))/**  macro for maximum  **/…"/>
          <p:cNvSpPr txBox="1"/>
          <p:nvPr/>
        </p:nvSpPr>
        <p:spPr>
          <a:xfrm>
            <a:off x="762000" y="3877820"/>
            <a:ext cx="21269316" cy="55184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407669">
              <a:spcBef>
                <a:spcPts val="0"/>
              </a:spcBef>
              <a:tabLst>
                <a:tab pos="406400" algn="l"/>
              </a:tabLst>
              <a:defRPr sz="4500">
                <a:solidFill>
                  <a:srgbClr val="E7E8EB"/>
                </a:solidFill>
                <a:latin typeface="Menlo Regular"/>
                <a:ea typeface="Menlo Regular"/>
                <a:cs typeface="Menlo Regular"/>
                <a:sym typeface="Menlo Regular"/>
              </a:defRPr>
            </a:pPr>
            <a:endParaRPr dirty="0"/>
          </a:p>
          <a:p>
            <a:pPr defTabSz="407669">
              <a:spcBef>
                <a:spcPts val="0"/>
              </a:spcBef>
              <a:tabLst>
                <a:tab pos="406400" algn="l"/>
              </a:tabLst>
              <a:defRPr sz="4500">
                <a:solidFill>
                  <a:srgbClr val="D38D5D"/>
                </a:solidFill>
                <a:latin typeface="Menlo Regular"/>
                <a:ea typeface="Menlo Regular"/>
                <a:cs typeface="Menlo Regular"/>
                <a:sym typeface="Menlo Regular"/>
              </a:defRPr>
            </a:pPr>
            <a:r>
              <a:rPr dirty="0"/>
              <a:t>#define MAX(</a:t>
            </a:r>
            <a:r>
              <a:rPr dirty="0" err="1"/>
              <a:t>x,y</a:t>
            </a:r>
            <a:r>
              <a:rPr dirty="0"/>
              <a:t>)  ((x) &gt; (y) ? (x) : (y))</a:t>
            </a:r>
            <a:r>
              <a:rPr dirty="0">
                <a:solidFill>
                  <a:srgbClr val="23AD68"/>
                </a:solidFill>
                <a:latin typeface="Helvetica"/>
                <a:ea typeface="Helvetica"/>
                <a:cs typeface="Helvetica"/>
                <a:sym typeface="Helvetica"/>
              </a:rPr>
              <a:t>/**  macro for maximum  **/</a:t>
            </a:r>
            <a:endParaRPr dirty="0">
              <a:solidFill>
                <a:srgbClr val="E7E8EB"/>
              </a:solidFill>
            </a:endParaRPr>
          </a:p>
          <a:p>
            <a:pPr defTabSz="407669">
              <a:spcBef>
                <a:spcPts val="0"/>
              </a:spcBef>
              <a:tabLst>
                <a:tab pos="406400" algn="l"/>
              </a:tabLst>
              <a:defRPr sz="4500">
                <a:solidFill>
                  <a:srgbClr val="E7E8EB"/>
                </a:solidFill>
                <a:latin typeface="Menlo Regular"/>
                <a:ea typeface="Menlo Regular"/>
                <a:cs typeface="Menlo Regular"/>
                <a:sym typeface="Menlo Regular"/>
              </a:defRPr>
            </a:pPr>
            <a:endParaRPr dirty="0">
              <a:solidFill>
                <a:srgbClr val="E7E8EB"/>
              </a:solidFill>
            </a:endParaRPr>
          </a:p>
          <a:p>
            <a:pPr defTabSz="407669">
              <a:spcBef>
                <a:spcPts val="0"/>
              </a:spcBef>
              <a:tabLst>
                <a:tab pos="406400" algn="l"/>
              </a:tabLst>
              <a:defRPr sz="4500">
                <a:solidFill>
                  <a:srgbClr val="23AD68"/>
                </a:solidFill>
                <a:latin typeface="Menlo Regular"/>
                <a:ea typeface="Menlo Regular"/>
                <a:cs typeface="Menlo Regular"/>
                <a:sym typeface="Menlo Regular"/>
              </a:defRPr>
            </a:pPr>
            <a:r>
              <a:rPr dirty="0">
                <a:solidFill>
                  <a:srgbClr val="E12DA0"/>
                </a:solidFill>
              </a:rPr>
              <a:t>float</a:t>
            </a:r>
            <a:r>
              <a:rPr dirty="0">
                <a:solidFill>
                  <a:srgbClr val="E7E8EB"/>
                </a:solidFill>
              </a:rPr>
              <a:t> max(</a:t>
            </a:r>
            <a:r>
              <a:rPr dirty="0">
                <a:solidFill>
                  <a:srgbClr val="E12DA0"/>
                </a:solidFill>
              </a:rPr>
              <a:t>float</a:t>
            </a:r>
            <a:r>
              <a:rPr dirty="0">
                <a:solidFill>
                  <a:srgbClr val="E7E8EB"/>
                </a:solidFill>
              </a:rPr>
              <a:t> x, </a:t>
            </a:r>
            <a:r>
              <a:rPr dirty="0">
                <a:solidFill>
                  <a:srgbClr val="E12DA0"/>
                </a:solidFill>
              </a:rPr>
              <a:t>float</a:t>
            </a:r>
            <a:r>
              <a:rPr dirty="0">
                <a:solidFill>
                  <a:srgbClr val="E7E8EB"/>
                </a:solidFill>
              </a:rPr>
              <a:t> y)  </a:t>
            </a:r>
            <a:r>
              <a:rPr dirty="0">
                <a:latin typeface="Helvetica"/>
                <a:ea typeface="Helvetica"/>
                <a:cs typeface="Helvetica"/>
                <a:sym typeface="Helvetica"/>
              </a:rPr>
              <a:t>/**  function for maximum  **/</a:t>
            </a:r>
            <a:endParaRPr dirty="0">
              <a:solidFill>
                <a:srgbClr val="E7E8EB"/>
              </a:solidFill>
            </a:endParaRPr>
          </a:p>
          <a:p>
            <a:pPr defTabSz="407669">
              <a:spcBef>
                <a:spcPts val="0"/>
              </a:spcBef>
              <a:tabLst>
                <a:tab pos="406400" algn="l"/>
              </a:tabLst>
              <a:defRPr sz="4500">
                <a:solidFill>
                  <a:srgbClr val="E7E8EB"/>
                </a:solidFill>
                <a:latin typeface="Menlo Regular"/>
                <a:ea typeface="Menlo Regular"/>
                <a:cs typeface="Menlo Regular"/>
                <a:sym typeface="Menlo Regular"/>
              </a:defRPr>
            </a:pPr>
            <a:r>
              <a:rPr dirty="0"/>
              <a:t>{</a:t>
            </a:r>
          </a:p>
          <a:p>
            <a:pPr defTabSz="407669">
              <a:spcBef>
                <a:spcPts val="0"/>
              </a:spcBef>
              <a:tabLst>
                <a:tab pos="406400" algn="l"/>
              </a:tabLst>
              <a:defRPr sz="4500">
                <a:solidFill>
                  <a:srgbClr val="E7E8EB"/>
                </a:solidFill>
                <a:latin typeface="Menlo Regular"/>
                <a:ea typeface="Menlo Regular"/>
                <a:cs typeface="Menlo Regular"/>
                <a:sym typeface="Menlo Regular"/>
              </a:defRPr>
            </a:pPr>
            <a:r>
              <a:rPr dirty="0"/>
              <a:t>    </a:t>
            </a:r>
            <a:r>
              <a:rPr dirty="0">
                <a:solidFill>
                  <a:srgbClr val="E12DA0"/>
                </a:solidFill>
              </a:rPr>
              <a:t>return</a:t>
            </a:r>
            <a:r>
              <a:rPr dirty="0"/>
              <a:t> (x&gt;y ? x : y);</a:t>
            </a:r>
          </a:p>
          <a:p>
            <a:pPr defTabSz="407669">
              <a:spcBef>
                <a:spcPts val="0"/>
              </a:spcBef>
              <a:tabLst>
                <a:tab pos="406400" algn="l"/>
              </a:tabLst>
              <a:defRPr sz="4500">
                <a:solidFill>
                  <a:srgbClr val="E7E8EB"/>
                </a:solidFill>
                <a:latin typeface="Menlo Regular"/>
                <a:ea typeface="Menlo Regular"/>
                <a:cs typeface="Menlo Regular"/>
                <a:sym typeface="Menlo Regular"/>
              </a:defRPr>
            </a:pPr>
            <a:r>
              <a:rPr dirty="0"/>
              <a:t>}</a:t>
            </a:r>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C programming language"/>
          <p:cNvSpPr txBox="1">
            <a:spLocks noGrp="1"/>
          </p:cNvSpPr>
          <p:nvPr>
            <p:ph type="body" idx="21"/>
          </p:nvPr>
        </p:nvSpPr>
        <p:spPr>
          <a:prstGeom prst="rect">
            <a:avLst/>
          </a:prstGeom>
        </p:spPr>
        <p:txBody>
          <a:bodyPr/>
          <a:lstStyle/>
          <a:p>
            <a:r>
              <a:t>C programming language</a:t>
            </a:r>
          </a:p>
        </p:txBody>
      </p:sp>
      <p:sp>
        <p:nvSpPr>
          <p:cNvPr id="422" name="Programming problem"/>
          <p:cNvSpPr txBox="1">
            <a:spLocks noGrp="1"/>
          </p:cNvSpPr>
          <p:nvPr>
            <p:ph type="title"/>
          </p:nvPr>
        </p:nvSpPr>
        <p:spPr>
          <a:prstGeom prst="rect">
            <a:avLst/>
          </a:prstGeom>
        </p:spPr>
        <p:txBody>
          <a:bodyPr/>
          <a:lstStyle>
            <a:lvl1pPr defTabSz="685165">
              <a:spcBef>
                <a:spcPts val="3200"/>
              </a:spcBef>
              <a:defRPr sz="7221"/>
            </a:lvl1pPr>
          </a:lstStyle>
          <a:p>
            <a:r>
              <a:t>Programming problem</a:t>
            </a:r>
          </a:p>
        </p:txBody>
      </p:sp>
      <p:sp>
        <p:nvSpPr>
          <p:cNvPr id="423" name="Write a function to raise a number to an integer power, x_to_int_n(x,n)"/>
          <p:cNvSpPr txBox="1">
            <a:spLocks noGrp="1"/>
          </p:cNvSpPr>
          <p:nvPr>
            <p:ph type="body" idx="1"/>
          </p:nvPr>
        </p:nvSpPr>
        <p:spPr>
          <a:xfrm>
            <a:off x="762000" y="3364258"/>
            <a:ext cx="22860000" cy="8585201"/>
          </a:xfrm>
          <a:prstGeom prst="rect">
            <a:avLst/>
          </a:prstGeom>
        </p:spPr>
        <p:txBody>
          <a:bodyPr/>
          <a:lstStyle/>
          <a:p>
            <a:pPr>
              <a:defRPr sz="5000"/>
            </a:pPr>
            <a:r>
              <a:rPr dirty="0">
                <a:solidFill>
                  <a:schemeClr val="bg1">
                    <a:lumMod val="10000"/>
                    <a:lumOff val="90000"/>
                  </a:schemeClr>
                </a:solidFill>
              </a:rPr>
              <a:t>Write a function to raise a number to an integer power, </a:t>
            </a:r>
            <a:r>
              <a:rPr b="1" dirty="0" err="1">
                <a:solidFill>
                  <a:schemeClr val="bg1">
                    <a:lumMod val="10000"/>
                    <a:lumOff val="90000"/>
                  </a:schemeClr>
                </a:solidFill>
                <a:latin typeface="Avenir Next Regular"/>
                <a:ea typeface="Avenir Next Regular"/>
                <a:cs typeface="Avenir Next Regular"/>
                <a:sym typeface="Avenir Next Regular"/>
              </a:rPr>
              <a:t>x_to_int_n</a:t>
            </a:r>
            <a:r>
              <a:rPr b="1" dirty="0">
                <a:solidFill>
                  <a:schemeClr val="bg1">
                    <a:lumMod val="10000"/>
                    <a:lumOff val="90000"/>
                  </a:schemeClr>
                </a:solidFill>
                <a:latin typeface="Avenir Next Regular"/>
                <a:ea typeface="Avenir Next Regular"/>
                <a:cs typeface="Avenir Next Regular"/>
                <a:sym typeface="Avenir Next Regular"/>
              </a:rPr>
              <a:t>(</a:t>
            </a:r>
            <a:r>
              <a:rPr b="1" dirty="0" err="1">
                <a:solidFill>
                  <a:schemeClr val="bg1">
                    <a:lumMod val="10000"/>
                    <a:lumOff val="90000"/>
                  </a:schemeClr>
                </a:solidFill>
                <a:latin typeface="Avenir Next Regular"/>
                <a:ea typeface="Avenir Next Regular"/>
                <a:cs typeface="Avenir Next Regular"/>
                <a:sym typeface="Avenir Next Regular"/>
              </a:rPr>
              <a:t>x,n</a:t>
            </a:r>
            <a:r>
              <a:rPr b="1" dirty="0">
                <a:solidFill>
                  <a:schemeClr val="bg1">
                    <a:lumMod val="10000"/>
                    <a:lumOff val="90000"/>
                  </a:schemeClr>
                </a:solidFill>
                <a:latin typeface="Avenir Next Regular"/>
                <a:ea typeface="Avenir Next Regular"/>
                <a:cs typeface="Avenir Next Regular"/>
                <a:sym typeface="Avenir Next Regular"/>
              </a:rPr>
              <a:t>)</a:t>
            </a:r>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C programming language"/>
          <p:cNvSpPr txBox="1">
            <a:spLocks noGrp="1"/>
          </p:cNvSpPr>
          <p:nvPr>
            <p:ph type="body" idx="21"/>
          </p:nvPr>
        </p:nvSpPr>
        <p:spPr>
          <a:prstGeom prst="rect">
            <a:avLst/>
          </a:prstGeom>
        </p:spPr>
        <p:txBody>
          <a:bodyPr/>
          <a:lstStyle/>
          <a:p>
            <a:r>
              <a:t>C programming language</a:t>
            </a:r>
          </a:p>
        </p:txBody>
      </p:sp>
      <p:sp>
        <p:nvSpPr>
          <p:cNvPr id="434" name="Pointers"/>
          <p:cNvSpPr txBox="1">
            <a:spLocks noGrp="1"/>
          </p:cNvSpPr>
          <p:nvPr>
            <p:ph type="title"/>
          </p:nvPr>
        </p:nvSpPr>
        <p:spPr>
          <a:prstGeom prst="rect">
            <a:avLst/>
          </a:prstGeom>
        </p:spPr>
        <p:txBody>
          <a:bodyPr/>
          <a:lstStyle>
            <a:lvl1pPr defTabSz="685165">
              <a:spcBef>
                <a:spcPts val="3200"/>
              </a:spcBef>
              <a:defRPr sz="7221"/>
            </a:lvl1pPr>
          </a:lstStyle>
          <a:p>
            <a:r>
              <a:t>Pointers</a:t>
            </a:r>
          </a:p>
        </p:txBody>
      </p:sp>
      <p:sp>
        <p:nvSpPr>
          <p:cNvPr id="435" name="A pointer is a variable whose value is the address of some other object. This object can have any valid type: int, float, struct, etc. The pointer declaration syntax is type *ptrName;"/>
          <p:cNvSpPr txBox="1">
            <a:spLocks noGrp="1"/>
          </p:cNvSpPr>
          <p:nvPr>
            <p:ph type="body" idx="1"/>
          </p:nvPr>
        </p:nvSpPr>
        <p:spPr>
          <a:xfrm>
            <a:off x="762000" y="3364258"/>
            <a:ext cx="22860000" cy="8585201"/>
          </a:xfrm>
          <a:prstGeom prst="rect">
            <a:avLst/>
          </a:prstGeom>
        </p:spPr>
        <p:txBody>
          <a:bodyPr/>
          <a:lstStyle/>
          <a:p>
            <a:pPr>
              <a:defRPr sz="5000"/>
            </a:pPr>
            <a:r>
              <a:rPr dirty="0">
                <a:solidFill>
                  <a:schemeClr val="bg1">
                    <a:lumMod val="10000"/>
                    <a:lumOff val="90000"/>
                  </a:schemeClr>
                </a:solidFill>
              </a:rPr>
              <a:t>A pointer is a variable whose value is the address of some other object. This object can have any valid type: int, float, struct, etc. The pointer declaration syntax is </a:t>
            </a:r>
            <a:r>
              <a:rPr b="1" i="1" dirty="0">
                <a:solidFill>
                  <a:schemeClr val="bg1">
                    <a:lumMod val="10000"/>
                    <a:lumOff val="90000"/>
                  </a:schemeClr>
                </a:solidFill>
                <a:latin typeface="Avenir Next Regular"/>
                <a:ea typeface="Avenir Next Regular"/>
                <a:cs typeface="Avenir Next Regular"/>
                <a:sym typeface="Avenir Next Regular"/>
              </a:rPr>
              <a:t>type *</a:t>
            </a:r>
            <a:r>
              <a:rPr b="1" i="1" dirty="0" err="1">
                <a:solidFill>
                  <a:schemeClr val="bg1">
                    <a:lumMod val="10000"/>
                    <a:lumOff val="90000"/>
                  </a:schemeClr>
                </a:solidFill>
                <a:latin typeface="Avenir Next Regular"/>
                <a:ea typeface="Avenir Next Regular"/>
                <a:cs typeface="Avenir Next Regular"/>
                <a:sym typeface="Avenir Next Regular"/>
              </a:rPr>
              <a:t>ptrName</a:t>
            </a:r>
            <a:r>
              <a:rPr b="1" i="1" dirty="0">
                <a:solidFill>
                  <a:schemeClr val="bg1">
                    <a:lumMod val="10000"/>
                    <a:lumOff val="90000"/>
                  </a:schemeClr>
                </a:solidFill>
                <a:latin typeface="Avenir Next Regular"/>
                <a:ea typeface="Avenir Next Regular"/>
                <a:cs typeface="Avenir Next Regular"/>
                <a:sym typeface="Avenir Next Regular"/>
              </a:rPr>
              <a:t>;</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Day 1 - Extensive iOS App Development Training"/>
          <p:cNvSpPr txBox="1">
            <a:spLocks noGrp="1"/>
          </p:cNvSpPr>
          <p:nvPr>
            <p:ph type="body" idx="21"/>
          </p:nvPr>
        </p:nvSpPr>
        <p:spPr>
          <a:prstGeom prst="rect">
            <a:avLst/>
          </a:prstGeom>
        </p:spPr>
        <p:txBody>
          <a:bodyPr/>
          <a:lstStyle/>
          <a:p>
            <a:r>
              <a:t>Day 1 - Extensive iOS App Development Training</a:t>
            </a:r>
          </a:p>
        </p:txBody>
      </p:sp>
      <p:sp>
        <p:nvSpPr>
          <p:cNvPr id="189" name="iOS"/>
          <p:cNvSpPr txBox="1">
            <a:spLocks noGrp="1"/>
          </p:cNvSpPr>
          <p:nvPr>
            <p:ph type="title"/>
          </p:nvPr>
        </p:nvSpPr>
        <p:spPr>
          <a:prstGeom prst="rect">
            <a:avLst/>
          </a:prstGeom>
        </p:spPr>
        <p:txBody>
          <a:bodyPr/>
          <a:lstStyle>
            <a:lvl1pPr defTabSz="685165">
              <a:spcBef>
                <a:spcPts val="3200"/>
              </a:spcBef>
              <a:defRPr sz="7221"/>
            </a:lvl1pPr>
          </a:lstStyle>
          <a:p>
            <a:r>
              <a:t>iOS</a:t>
            </a:r>
          </a:p>
        </p:txBody>
      </p:sp>
      <p:sp>
        <p:nvSpPr>
          <p:cNvPr id="190" name="Formerly known as iPhone OS. Became iOS in iOS 4.0.…"/>
          <p:cNvSpPr txBox="1">
            <a:spLocks noGrp="1"/>
          </p:cNvSpPr>
          <p:nvPr>
            <p:ph type="body" idx="1"/>
          </p:nvPr>
        </p:nvSpPr>
        <p:spPr>
          <a:prstGeom prst="rect">
            <a:avLst/>
          </a:prstGeom>
        </p:spPr>
        <p:txBody>
          <a:bodyPr/>
          <a:lstStyle/>
          <a:p>
            <a:r>
              <a:t>Formerly known as </a:t>
            </a:r>
            <a:r>
              <a:rPr b="1">
                <a:latin typeface="Avenir Next Regular"/>
                <a:ea typeface="Avenir Next Regular"/>
                <a:cs typeface="Avenir Next Regular"/>
                <a:sym typeface="Avenir Next Regular"/>
              </a:rPr>
              <a:t>iPhone OS. </a:t>
            </a:r>
            <a:r>
              <a:t>Became iOS in iOS 4.0.</a:t>
            </a:r>
            <a:r>
              <a:rPr b="1">
                <a:latin typeface="Avenir Next Regular"/>
                <a:ea typeface="Avenir Next Regular"/>
                <a:cs typeface="Avenir Next Regular"/>
                <a:sym typeface="Avenir Next Regular"/>
              </a:rPr>
              <a:t> </a:t>
            </a:r>
          </a:p>
          <a:p>
            <a:r>
              <a:t>Is a mobile operating system created and developed by Apple, Inc. </a:t>
            </a:r>
            <a:r>
              <a:rPr b="1">
                <a:latin typeface="Avenir Next Regular"/>
                <a:ea typeface="Avenir Next Regular"/>
                <a:cs typeface="Avenir Next Regular"/>
                <a:sym typeface="Avenir Next Regular"/>
              </a:rPr>
              <a:t>exclusively </a:t>
            </a:r>
            <a:r>
              <a:t>for its hardware.</a:t>
            </a:r>
          </a:p>
          <a:p>
            <a:r>
              <a:t>Powers iPhone, iPod touch, iPad (prior to iPadOS).</a:t>
            </a:r>
          </a:p>
          <a:p>
            <a:r>
              <a:t>Major versions of iOS are released annually. Currently we’re in iOS 13.0.</a:t>
            </a:r>
          </a:p>
        </p:txBody>
      </p:sp>
    </p:spTree>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 name="C programming language"/>
          <p:cNvSpPr txBox="1">
            <a:spLocks noGrp="1"/>
          </p:cNvSpPr>
          <p:nvPr>
            <p:ph type="body" idx="21"/>
          </p:nvPr>
        </p:nvSpPr>
        <p:spPr>
          <a:prstGeom prst="rect">
            <a:avLst/>
          </a:prstGeom>
        </p:spPr>
        <p:txBody>
          <a:bodyPr/>
          <a:lstStyle/>
          <a:p>
            <a:r>
              <a:t>C programming language</a:t>
            </a:r>
          </a:p>
        </p:txBody>
      </p:sp>
      <p:sp>
        <p:nvSpPr>
          <p:cNvPr id="438" name="Pointers"/>
          <p:cNvSpPr txBox="1">
            <a:spLocks noGrp="1"/>
          </p:cNvSpPr>
          <p:nvPr>
            <p:ph type="title"/>
          </p:nvPr>
        </p:nvSpPr>
        <p:spPr>
          <a:prstGeom prst="rect">
            <a:avLst/>
          </a:prstGeom>
        </p:spPr>
        <p:txBody>
          <a:bodyPr/>
          <a:lstStyle>
            <a:lvl1pPr defTabSz="685165">
              <a:spcBef>
                <a:spcPts val="3200"/>
              </a:spcBef>
              <a:defRPr sz="7221"/>
            </a:lvl1pPr>
          </a:lstStyle>
          <a:p>
            <a:r>
              <a:t>Pointers</a:t>
            </a:r>
          </a:p>
        </p:txBody>
      </p:sp>
      <p:sp>
        <p:nvSpPr>
          <p:cNvPr id="439" name="A pointer to an integer is declared as int *p;…"/>
          <p:cNvSpPr txBox="1">
            <a:spLocks noGrp="1"/>
          </p:cNvSpPr>
          <p:nvPr>
            <p:ph type="body" idx="1"/>
          </p:nvPr>
        </p:nvSpPr>
        <p:spPr>
          <a:xfrm>
            <a:off x="762000" y="3364258"/>
            <a:ext cx="22860000" cy="8585201"/>
          </a:xfrm>
          <a:prstGeom prst="rect">
            <a:avLst/>
          </a:prstGeom>
        </p:spPr>
        <p:txBody>
          <a:bodyPr/>
          <a:lstStyle/>
          <a:p>
            <a:pPr>
              <a:defRPr sz="5000"/>
            </a:pPr>
            <a:r>
              <a:rPr dirty="0">
                <a:solidFill>
                  <a:schemeClr val="bg1">
                    <a:lumMod val="10000"/>
                    <a:lumOff val="90000"/>
                  </a:schemeClr>
                </a:solidFill>
              </a:rPr>
              <a:t>A pointer to an integer is declared as </a:t>
            </a:r>
            <a:r>
              <a:rPr b="1" i="1" dirty="0">
                <a:solidFill>
                  <a:schemeClr val="bg1">
                    <a:lumMod val="10000"/>
                    <a:lumOff val="90000"/>
                  </a:schemeClr>
                </a:solidFill>
                <a:latin typeface="Avenir Next Regular"/>
                <a:ea typeface="Avenir Next Regular"/>
                <a:cs typeface="Avenir Next Regular"/>
                <a:sym typeface="Avenir Next Regular"/>
              </a:rPr>
              <a:t>int *p;</a:t>
            </a:r>
          </a:p>
          <a:p>
            <a:pPr lvl="1">
              <a:defRPr sz="5000"/>
            </a:pPr>
            <a:r>
              <a:rPr dirty="0">
                <a:solidFill>
                  <a:schemeClr val="bg1">
                    <a:lumMod val="10000"/>
                    <a:lumOff val="90000"/>
                  </a:schemeClr>
                </a:solidFill>
              </a:rPr>
              <a:t> where `</a:t>
            </a:r>
            <a:r>
              <a:rPr b="1" dirty="0">
                <a:solidFill>
                  <a:schemeClr val="bg1">
                    <a:lumMod val="10000"/>
                    <a:lumOff val="90000"/>
                  </a:schemeClr>
                </a:solidFill>
                <a:latin typeface="Avenir Next Regular"/>
                <a:ea typeface="Avenir Next Regular"/>
                <a:cs typeface="Avenir Next Regular"/>
                <a:sym typeface="Avenir Next Regular"/>
              </a:rPr>
              <a:t>p</a:t>
            </a:r>
            <a:r>
              <a:rPr dirty="0">
                <a:solidFill>
                  <a:schemeClr val="bg1">
                    <a:lumMod val="10000"/>
                    <a:lumOff val="90000"/>
                  </a:schemeClr>
                </a:solidFill>
              </a:rPr>
              <a:t>' is of type `</a:t>
            </a:r>
            <a:r>
              <a:rPr b="1" dirty="0">
                <a:solidFill>
                  <a:schemeClr val="bg1">
                    <a:lumMod val="10000"/>
                    <a:lumOff val="90000"/>
                  </a:schemeClr>
                </a:solidFill>
                <a:latin typeface="Avenir Next Regular"/>
                <a:ea typeface="Avenir Next Regular"/>
                <a:cs typeface="Avenir Next Regular"/>
                <a:sym typeface="Avenir Next Regular"/>
              </a:rPr>
              <a:t>int *</a:t>
            </a:r>
            <a:r>
              <a:rPr dirty="0">
                <a:solidFill>
                  <a:schemeClr val="bg1">
                    <a:lumMod val="10000"/>
                    <a:lumOff val="90000"/>
                  </a:schemeClr>
                </a:solidFill>
              </a:rPr>
              <a:t>', pointer to an integer, and `</a:t>
            </a:r>
            <a:r>
              <a:rPr b="1" dirty="0">
                <a:solidFill>
                  <a:schemeClr val="bg1">
                    <a:lumMod val="10000"/>
                    <a:lumOff val="90000"/>
                  </a:schemeClr>
                </a:solidFill>
                <a:latin typeface="Avenir Next Regular"/>
                <a:ea typeface="Avenir Next Regular"/>
                <a:cs typeface="Avenir Next Regular"/>
                <a:sym typeface="Avenir Next Regular"/>
              </a:rPr>
              <a:t>*p</a:t>
            </a:r>
            <a:r>
              <a:rPr dirty="0">
                <a:solidFill>
                  <a:schemeClr val="bg1">
                    <a:lumMod val="10000"/>
                    <a:lumOff val="90000"/>
                  </a:schemeClr>
                </a:solidFill>
              </a:rPr>
              <a:t>' is of type integer. </a:t>
            </a:r>
          </a:p>
          <a:p>
            <a:pPr lvl="1">
              <a:defRPr sz="5000"/>
            </a:pPr>
            <a:r>
              <a:rPr dirty="0">
                <a:solidFill>
                  <a:schemeClr val="bg1">
                    <a:lumMod val="10000"/>
                    <a:lumOff val="90000"/>
                  </a:schemeClr>
                </a:solidFill>
              </a:rPr>
              <a:t>The type of object the pointer references must be specified before a value can be obtained. The operators used with pointers are the pointer reference/indirection (*) and address (&amp;) operators</a:t>
            </a:r>
          </a:p>
        </p:txBody>
      </p:sp>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 name="C programming language"/>
          <p:cNvSpPr txBox="1">
            <a:spLocks noGrp="1"/>
          </p:cNvSpPr>
          <p:nvPr>
            <p:ph type="body" idx="21"/>
          </p:nvPr>
        </p:nvSpPr>
        <p:spPr>
          <a:prstGeom prst="rect">
            <a:avLst/>
          </a:prstGeom>
        </p:spPr>
        <p:txBody>
          <a:bodyPr/>
          <a:lstStyle/>
          <a:p>
            <a:r>
              <a:t>C programming language</a:t>
            </a:r>
          </a:p>
        </p:txBody>
      </p:sp>
      <p:sp>
        <p:nvSpPr>
          <p:cNvPr id="442" name="Pointers"/>
          <p:cNvSpPr txBox="1">
            <a:spLocks noGrp="1"/>
          </p:cNvSpPr>
          <p:nvPr>
            <p:ph type="title"/>
          </p:nvPr>
        </p:nvSpPr>
        <p:spPr>
          <a:prstGeom prst="rect">
            <a:avLst/>
          </a:prstGeom>
        </p:spPr>
        <p:txBody>
          <a:bodyPr/>
          <a:lstStyle>
            <a:lvl1pPr defTabSz="685165">
              <a:spcBef>
                <a:spcPts val="3200"/>
              </a:spcBef>
              <a:defRPr sz="7221"/>
            </a:lvl1pPr>
          </a:lstStyle>
          <a:p>
            <a:r>
              <a:t>Pointers</a:t>
            </a:r>
          </a:p>
        </p:txBody>
      </p:sp>
      <p:sp>
        <p:nvSpPr>
          <p:cNvPr id="443" name="main()…"/>
          <p:cNvSpPr txBox="1"/>
          <p:nvPr/>
        </p:nvSpPr>
        <p:spPr>
          <a:xfrm>
            <a:off x="1124545" y="3924299"/>
            <a:ext cx="22134911" cy="4813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407669">
              <a:spcBef>
                <a:spcPts val="0"/>
              </a:spcBef>
              <a:tabLst>
                <a:tab pos="406400" algn="l"/>
              </a:tabLst>
              <a:defRPr sz="4500">
                <a:solidFill>
                  <a:srgbClr val="E7E8EB"/>
                </a:solidFill>
                <a:latin typeface="Menlo Regular"/>
                <a:ea typeface="Menlo Regular"/>
                <a:cs typeface="Menlo Regular"/>
                <a:sym typeface="Menlo Regular"/>
              </a:defRPr>
            </a:pPr>
            <a:r>
              <a:t>main()</a:t>
            </a:r>
          </a:p>
          <a:p>
            <a:pPr defTabSz="407669">
              <a:spcBef>
                <a:spcPts val="0"/>
              </a:spcBef>
              <a:tabLst>
                <a:tab pos="406400" algn="l"/>
              </a:tabLst>
              <a:defRPr sz="4500">
                <a:solidFill>
                  <a:srgbClr val="E7E8EB"/>
                </a:solidFill>
                <a:latin typeface="Menlo Regular"/>
                <a:ea typeface="Menlo Regular"/>
                <a:cs typeface="Menlo Regular"/>
                <a:sym typeface="Menlo Regular"/>
              </a:defRPr>
            </a:pPr>
            <a:r>
              <a:t>{</a:t>
            </a:r>
          </a:p>
          <a:p>
            <a:pPr defTabSz="407669">
              <a:spcBef>
                <a:spcPts val="0"/>
              </a:spcBef>
              <a:tabLst>
                <a:tab pos="406400" algn="l"/>
              </a:tabLst>
              <a:defRPr sz="4500">
                <a:solidFill>
                  <a:srgbClr val="51C34F"/>
                </a:solidFill>
                <a:latin typeface="Menlo Regular"/>
                <a:ea typeface="Menlo Regular"/>
                <a:cs typeface="Menlo Regular"/>
                <a:sym typeface="Menlo Regular"/>
              </a:defRPr>
            </a:pPr>
            <a:r>
              <a:rPr>
                <a:solidFill>
                  <a:srgbClr val="E7E8EB"/>
                </a:solidFill>
              </a:rPr>
              <a:t>    </a:t>
            </a:r>
            <a:r>
              <a:rPr>
                <a:solidFill>
                  <a:srgbClr val="E12DA0"/>
                </a:solidFill>
              </a:rPr>
              <a:t>int</a:t>
            </a:r>
            <a:r>
              <a:rPr>
                <a:solidFill>
                  <a:srgbClr val="E7E8EB"/>
                </a:solidFill>
              </a:rPr>
              <a:t> x, *px;               </a:t>
            </a:r>
            <a:r>
              <a:t>/*  defines the pointer px  */</a:t>
            </a:r>
            <a:endParaRPr>
              <a:solidFill>
                <a:srgbClr val="E7E8EB"/>
              </a:solidFill>
            </a:endParaRPr>
          </a:p>
          <a:p>
            <a:pPr defTabSz="407669">
              <a:spcBef>
                <a:spcPts val="0"/>
              </a:spcBef>
              <a:tabLst>
                <a:tab pos="406400" algn="l"/>
              </a:tabLst>
              <a:defRPr sz="4500">
                <a:solidFill>
                  <a:srgbClr val="E7E8EB"/>
                </a:solidFill>
                <a:latin typeface="Menlo Regular"/>
                <a:ea typeface="Menlo Regular"/>
                <a:cs typeface="Menlo Regular"/>
                <a:sym typeface="Menlo Regular"/>
              </a:defRPr>
            </a:pPr>
            <a:r>
              <a:t>    px = &amp;x;                  </a:t>
            </a:r>
            <a:r>
              <a:rPr>
                <a:solidFill>
                  <a:srgbClr val="51C34F"/>
                </a:solidFill>
              </a:rPr>
              <a:t>/*  &amp;x ==&gt; address of x  */</a:t>
            </a:r>
          </a:p>
          <a:p>
            <a:pPr defTabSz="407669">
              <a:spcBef>
                <a:spcPts val="0"/>
              </a:spcBef>
              <a:tabLst>
                <a:tab pos="406400" algn="l"/>
              </a:tabLst>
              <a:defRPr sz="4500">
                <a:solidFill>
                  <a:srgbClr val="51C34F"/>
                </a:solidFill>
                <a:latin typeface="Menlo Regular"/>
                <a:ea typeface="Menlo Regular"/>
                <a:cs typeface="Menlo Regular"/>
                <a:sym typeface="Menlo Regular"/>
              </a:defRPr>
            </a:pPr>
            <a:r>
              <a:rPr>
                <a:solidFill>
                  <a:srgbClr val="E7E8EB"/>
                </a:solidFill>
              </a:rPr>
              <a:t>    *px = x;                  </a:t>
            </a:r>
            <a:r>
              <a:t>/*  *px ==&gt; value px points to  */</a:t>
            </a:r>
            <a:endParaRPr>
              <a:solidFill>
                <a:srgbClr val="E7E8EB"/>
              </a:solidFill>
            </a:endParaRPr>
          </a:p>
          <a:p>
            <a:pPr defTabSz="407669">
              <a:spcBef>
                <a:spcPts val="0"/>
              </a:spcBef>
              <a:tabLst>
                <a:tab pos="406400" algn="l"/>
              </a:tabLst>
              <a:defRPr sz="4500">
                <a:solidFill>
                  <a:srgbClr val="E7E8EB"/>
                </a:solidFill>
                <a:latin typeface="Menlo Regular"/>
                <a:ea typeface="Menlo Regular"/>
                <a:cs typeface="Menlo Regular"/>
                <a:sym typeface="Menlo Regular"/>
              </a:defRPr>
            </a:pPr>
            <a:r>
              <a:t>}</a:t>
            </a:r>
          </a:p>
        </p:txBody>
      </p:sp>
      <p:sp>
        <p:nvSpPr>
          <p:cNvPr id="444" name="where the value of px is the address of x, and *px is equivalent to x."/>
          <p:cNvSpPr txBox="1"/>
          <p:nvPr/>
        </p:nvSpPr>
        <p:spPr>
          <a:xfrm>
            <a:off x="3353180" y="8918337"/>
            <a:ext cx="17846232" cy="7950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4500"/>
            </a:lvl1pPr>
          </a:lstStyle>
          <a:p>
            <a:r>
              <a:rPr dirty="0">
                <a:solidFill>
                  <a:schemeClr val="bg1">
                    <a:lumMod val="10000"/>
                    <a:lumOff val="90000"/>
                  </a:schemeClr>
                </a:solidFill>
              </a:rPr>
              <a:t>where the value of px is the address of x, and *px is equivalent to x.</a:t>
            </a:r>
          </a:p>
        </p:txBody>
      </p:sp>
    </p:spTree>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C programming language"/>
          <p:cNvSpPr txBox="1">
            <a:spLocks noGrp="1"/>
          </p:cNvSpPr>
          <p:nvPr>
            <p:ph type="body" idx="21"/>
          </p:nvPr>
        </p:nvSpPr>
        <p:spPr>
          <a:prstGeom prst="rect">
            <a:avLst/>
          </a:prstGeom>
        </p:spPr>
        <p:txBody>
          <a:bodyPr/>
          <a:lstStyle/>
          <a:p>
            <a:r>
              <a:t>C programming language</a:t>
            </a:r>
          </a:p>
        </p:txBody>
      </p:sp>
      <p:sp>
        <p:nvSpPr>
          <p:cNvPr id="447" name="Wait a sec, where do we use pointers? 🤔"/>
          <p:cNvSpPr txBox="1">
            <a:spLocks noGrp="1"/>
          </p:cNvSpPr>
          <p:nvPr>
            <p:ph type="title"/>
          </p:nvPr>
        </p:nvSpPr>
        <p:spPr>
          <a:prstGeom prst="rect">
            <a:avLst/>
          </a:prstGeom>
        </p:spPr>
        <p:txBody>
          <a:bodyPr/>
          <a:lstStyle>
            <a:lvl1pPr defTabSz="520065">
              <a:spcBef>
                <a:spcPts val="2400"/>
              </a:spcBef>
              <a:defRPr sz="5481"/>
            </a:lvl1pPr>
          </a:lstStyle>
          <a:p>
            <a:r>
              <a:t>Wait a sec, where do we use pointers? 🤔</a:t>
            </a:r>
          </a:p>
        </p:txBody>
      </p:sp>
      <p:sp>
        <p:nvSpPr>
          <p:cNvPr id="448" name="1. To pass arguments by reference…"/>
          <p:cNvSpPr txBox="1"/>
          <p:nvPr/>
        </p:nvSpPr>
        <p:spPr>
          <a:xfrm>
            <a:off x="879039" y="3907809"/>
            <a:ext cx="13392179" cy="498598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3400" b="1">
                <a:latin typeface="Avenir Next Regular"/>
                <a:ea typeface="Avenir Next Regular"/>
                <a:cs typeface="Avenir Next Regular"/>
                <a:sym typeface="Avenir Next Regular"/>
              </a:defRPr>
            </a:pPr>
            <a:r>
              <a:rPr dirty="0">
                <a:solidFill>
                  <a:schemeClr val="bg1">
                    <a:lumMod val="10000"/>
                    <a:lumOff val="90000"/>
                  </a:schemeClr>
                </a:solidFill>
              </a:rPr>
              <a:t>1. To pass arguments by reference</a:t>
            </a:r>
          </a:p>
          <a:p>
            <a:pPr>
              <a:defRPr sz="3400"/>
            </a:pPr>
            <a:r>
              <a:rPr dirty="0">
                <a:solidFill>
                  <a:schemeClr val="bg1">
                    <a:lumMod val="10000"/>
                    <a:lumOff val="90000"/>
                  </a:schemeClr>
                </a:solidFill>
              </a:rPr>
              <a:t>Passing by reference serves two purposes</a:t>
            </a:r>
          </a:p>
          <a:p>
            <a:pPr marL="1865312" lvl="2" indent="-595312">
              <a:buClr>
                <a:schemeClr val="accent1"/>
              </a:buClr>
              <a:buSzPct val="104999"/>
              <a:buFont typeface="Avenir Next Regular"/>
              <a:buChar char="‣"/>
              <a:defRPr sz="3400"/>
            </a:pPr>
            <a:r>
              <a:rPr dirty="0">
                <a:solidFill>
                  <a:schemeClr val="bg1">
                    <a:lumMod val="10000"/>
                    <a:lumOff val="90000"/>
                  </a:schemeClr>
                </a:solidFill>
              </a:rPr>
              <a:t>To modify variable of function in other. (see example -&gt;)</a:t>
            </a:r>
          </a:p>
          <a:p>
            <a:pPr marL="1865312" lvl="2" indent="-595312">
              <a:buClr>
                <a:schemeClr val="accent1"/>
              </a:buClr>
              <a:buSzPct val="104999"/>
              <a:buFont typeface="Avenir Next Regular"/>
              <a:buChar char="‣"/>
              <a:defRPr sz="3400"/>
            </a:pPr>
            <a:r>
              <a:rPr dirty="0">
                <a:solidFill>
                  <a:schemeClr val="bg1">
                    <a:lumMod val="10000"/>
                    <a:lumOff val="90000"/>
                  </a:schemeClr>
                </a:solidFill>
              </a:rPr>
              <a:t>For efficiency purpose</a:t>
            </a:r>
          </a:p>
          <a:p>
            <a:pPr marL="2500312" lvl="3" indent="-595312">
              <a:buClr>
                <a:schemeClr val="accent1"/>
              </a:buClr>
              <a:buSzPct val="104999"/>
              <a:buFont typeface="Avenir Next Regular"/>
              <a:buChar char="‣"/>
              <a:defRPr sz="3400"/>
            </a:pPr>
            <a:r>
              <a:rPr dirty="0">
                <a:solidFill>
                  <a:schemeClr val="bg1">
                    <a:lumMod val="10000"/>
                    <a:lumOff val="90000"/>
                  </a:schemeClr>
                </a:solidFill>
              </a:rPr>
              <a:t>Example passing large structure without reference would create a copy of the structure</a:t>
            </a:r>
          </a:p>
        </p:txBody>
      </p:sp>
      <p:sp>
        <p:nvSpPr>
          <p:cNvPr id="449" name="void swap(int* x, int* y)…"/>
          <p:cNvSpPr txBox="1"/>
          <p:nvPr/>
        </p:nvSpPr>
        <p:spPr>
          <a:xfrm>
            <a:off x="14492160" y="3145685"/>
            <a:ext cx="8677871" cy="8864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407669">
              <a:spcBef>
                <a:spcPts val="0"/>
              </a:spcBef>
              <a:tabLst>
                <a:tab pos="406400" algn="l"/>
              </a:tabLst>
              <a:defRPr sz="4000">
                <a:solidFill>
                  <a:srgbClr val="E7E8EB"/>
                </a:solidFill>
                <a:latin typeface="Menlo Regular"/>
                <a:ea typeface="Menlo Regular"/>
                <a:cs typeface="Menlo Regular"/>
                <a:sym typeface="Menlo Regular"/>
              </a:defRPr>
            </a:pPr>
            <a:r>
              <a:rPr>
                <a:solidFill>
                  <a:srgbClr val="E12DA0"/>
                </a:solidFill>
              </a:rPr>
              <a:t>void</a:t>
            </a:r>
            <a:r>
              <a:t> swap(</a:t>
            </a:r>
            <a:r>
              <a:rPr>
                <a:solidFill>
                  <a:srgbClr val="E12DA0"/>
                </a:solidFill>
              </a:rPr>
              <a:t>int</a:t>
            </a:r>
            <a:r>
              <a:t>* x, </a:t>
            </a:r>
            <a:r>
              <a:rPr>
                <a:solidFill>
                  <a:srgbClr val="E12DA0"/>
                </a:solidFill>
              </a:rPr>
              <a:t>int</a:t>
            </a:r>
            <a:r>
              <a:t>* y)</a:t>
            </a:r>
          </a:p>
          <a:p>
            <a:pPr defTabSz="407669">
              <a:spcBef>
                <a:spcPts val="0"/>
              </a:spcBef>
              <a:tabLst>
                <a:tab pos="406400" algn="l"/>
              </a:tabLst>
              <a:defRPr sz="4000">
                <a:solidFill>
                  <a:srgbClr val="E7E8EB"/>
                </a:solidFill>
                <a:latin typeface="Menlo Regular"/>
                <a:ea typeface="Menlo Regular"/>
                <a:cs typeface="Menlo Regular"/>
                <a:sym typeface="Menlo Regular"/>
              </a:defRPr>
            </a:pPr>
            <a:r>
              <a:t>{</a:t>
            </a:r>
          </a:p>
          <a:p>
            <a:pPr defTabSz="407669">
              <a:spcBef>
                <a:spcPts val="0"/>
              </a:spcBef>
              <a:tabLst>
                <a:tab pos="406400" algn="l"/>
              </a:tabLst>
              <a:defRPr sz="4000">
                <a:solidFill>
                  <a:srgbClr val="E7E8EB"/>
                </a:solidFill>
                <a:latin typeface="Menlo Regular"/>
                <a:ea typeface="Menlo Regular"/>
                <a:cs typeface="Menlo Regular"/>
                <a:sym typeface="Menlo Regular"/>
              </a:defRPr>
            </a:pPr>
            <a:r>
              <a:t>    </a:t>
            </a:r>
            <a:r>
              <a:rPr>
                <a:solidFill>
                  <a:srgbClr val="E12DA0"/>
                </a:solidFill>
              </a:rPr>
              <a:t>int</a:t>
            </a:r>
            <a:r>
              <a:t> temp = *x;</a:t>
            </a:r>
          </a:p>
          <a:p>
            <a:pPr defTabSz="407669">
              <a:spcBef>
                <a:spcPts val="0"/>
              </a:spcBef>
              <a:tabLst>
                <a:tab pos="406400" algn="l"/>
              </a:tabLst>
              <a:defRPr sz="4000">
                <a:solidFill>
                  <a:srgbClr val="E7E8EB"/>
                </a:solidFill>
                <a:latin typeface="Menlo Regular"/>
                <a:ea typeface="Menlo Regular"/>
                <a:cs typeface="Menlo Regular"/>
                <a:sym typeface="Menlo Regular"/>
              </a:defRPr>
            </a:pPr>
            <a:r>
              <a:t>    *x = *y;</a:t>
            </a:r>
          </a:p>
          <a:p>
            <a:pPr defTabSz="407669">
              <a:spcBef>
                <a:spcPts val="0"/>
              </a:spcBef>
              <a:tabLst>
                <a:tab pos="406400" algn="l"/>
              </a:tabLst>
              <a:defRPr sz="4000">
                <a:solidFill>
                  <a:srgbClr val="E7E8EB"/>
                </a:solidFill>
                <a:latin typeface="Menlo Regular"/>
                <a:ea typeface="Menlo Regular"/>
                <a:cs typeface="Menlo Regular"/>
                <a:sym typeface="Menlo Regular"/>
              </a:defRPr>
            </a:pPr>
            <a:r>
              <a:t>    *y = temp;</a:t>
            </a:r>
          </a:p>
          <a:p>
            <a:pPr defTabSz="407669">
              <a:spcBef>
                <a:spcPts val="0"/>
              </a:spcBef>
              <a:tabLst>
                <a:tab pos="406400" algn="l"/>
              </a:tabLst>
              <a:defRPr sz="4000">
                <a:solidFill>
                  <a:srgbClr val="E7E8EB"/>
                </a:solidFill>
                <a:latin typeface="Menlo Regular"/>
                <a:ea typeface="Menlo Regular"/>
                <a:cs typeface="Menlo Regular"/>
                <a:sym typeface="Menlo Regular"/>
              </a:defRPr>
            </a:pPr>
            <a:r>
              <a:t>}</a:t>
            </a:r>
          </a:p>
          <a:p>
            <a:pPr defTabSz="407669">
              <a:spcBef>
                <a:spcPts val="0"/>
              </a:spcBef>
              <a:tabLst>
                <a:tab pos="406400" algn="l"/>
              </a:tabLst>
              <a:defRPr sz="4000">
                <a:solidFill>
                  <a:srgbClr val="E7E8EB"/>
                </a:solidFill>
                <a:latin typeface="Menlo Regular"/>
                <a:ea typeface="Menlo Regular"/>
                <a:cs typeface="Menlo Regular"/>
                <a:sym typeface="Menlo Regular"/>
              </a:defRPr>
            </a:pPr>
            <a:endParaRPr/>
          </a:p>
          <a:p>
            <a:pPr defTabSz="407669">
              <a:spcBef>
                <a:spcPts val="0"/>
              </a:spcBef>
              <a:tabLst>
                <a:tab pos="406400" algn="l"/>
              </a:tabLst>
              <a:defRPr sz="4000">
                <a:solidFill>
                  <a:srgbClr val="E7E8EB"/>
                </a:solidFill>
                <a:latin typeface="Menlo Regular"/>
                <a:ea typeface="Menlo Regular"/>
                <a:cs typeface="Menlo Regular"/>
                <a:sym typeface="Menlo Regular"/>
              </a:defRPr>
            </a:pPr>
            <a:r>
              <a:rPr>
                <a:solidFill>
                  <a:srgbClr val="E12DA0"/>
                </a:solidFill>
              </a:rPr>
              <a:t>int</a:t>
            </a:r>
            <a:r>
              <a:t> main()</a:t>
            </a:r>
          </a:p>
          <a:p>
            <a:pPr defTabSz="407669">
              <a:spcBef>
                <a:spcPts val="0"/>
              </a:spcBef>
              <a:tabLst>
                <a:tab pos="406400" algn="l"/>
              </a:tabLst>
              <a:defRPr sz="4000">
                <a:solidFill>
                  <a:srgbClr val="E7E8EB"/>
                </a:solidFill>
                <a:latin typeface="Menlo Regular"/>
                <a:ea typeface="Menlo Regular"/>
                <a:cs typeface="Menlo Regular"/>
                <a:sym typeface="Menlo Regular"/>
              </a:defRPr>
            </a:pPr>
            <a:r>
              <a:t>{</a:t>
            </a:r>
          </a:p>
          <a:p>
            <a:pPr defTabSz="407669">
              <a:spcBef>
                <a:spcPts val="0"/>
              </a:spcBef>
              <a:tabLst>
                <a:tab pos="406400" algn="l"/>
              </a:tabLst>
              <a:defRPr sz="4000">
                <a:solidFill>
                  <a:srgbClr val="E7E8EB"/>
                </a:solidFill>
                <a:latin typeface="Menlo Regular"/>
                <a:ea typeface="Menlo Regular"/>
                <a:cs typeface="Menlo Regular"/>
                <a:sym typeface="Menlo Regular"/>
              </a:defRPr>
            </a:pPr>
            <a:r>
              <a:t>    </a:t>
            </a:r>
            <a:r>
              <a:rPr>
                <a:solidFill>
                  <a:srgbClr val="E12DA0"/>
                </a:solidFill>
              </a:rPr>
              <a:t>int</a:t>
            </a:r>
            <a:r>
              <a:t> x = </a:t>
            </a:r>
            <a:r>
              <a:rPr>
                <a:solidFill>
                  <a:srgbClr val="00AAA3"/>
                </a:solidFill>
              </a:rPr>
              <a:t>10</a:t>
            </a:r>
            <a:r>
              <a:t>, y = </a:t>
            </a:r>
            <a:r>
              <a:rPr>
                <a:solidFill>
                  <a:srgbClr val="00AAA3"/>
                </a:solidFill>
              </a:rPr>
              <a:t>20</a:t>
            </a:r>
            <a:r>
              <a:t>;</a:t>
            </a:r>
          </a:p>
          <a:p>
            <a:pPr defTabSz="407669">
              <a:spcBef>
                <a:spcPts val="0"/>
              </a:spcBef>
              <a:tabLst>
                <a:tab pos="406400" algn="l"/>
              </a:tabLst>
              <a:defRPr sz="4000">
                <a:solidFill>
                  <a:srgbClr val="E7E8EB"/>
                </a:solidFill>
                <a:latin typeface="Menlo Regular"/>
                <a:ea typeface="Menlo Regular"/>
                <a:cs typeface="Menlo Regular"/>
                <a:sym typeface="Menlo Regular"/>
              </a:defRPr>
            </a:pPr>
            <a:r>
              <a:t>    </a:t>
            </a:r>
            <a:r>
              <a:rPr>
                <a:solidFill>
                  <a:srgbClr val="18B5B1"/>
                </a:solidFill>
              </a:rPr>
              <a:t>swap</a:t>
            </a:r>
            <a:r>
              <a:t>(&amp;x, &amp;y);</a:t>
            </a:r>
          </a:p>
          <a:p>
            <a:pPr defTabSz="407669">
              <a:spcBef>
                <a:spcPts val="0"/>
              </a:spcBef>
              <a:tabLst>
                <a:tab pos="406400" algn="l"/>
              </a:tabLst>
              <a:defRPr sz="4000">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"%d %d\n"</a:t>
            </a:r>
            <a:r>
              <a:rPr>
                <a:solidFill>
                  <a:srgbClr val="E7E8EB"/>
                </a:solidFill>
              </a:rPr>
              <a:t>, x, y);</a:t>
            </a:r>
          </a:p>
          <a:p>
            <a:pPr defTabSz="407669">
              <a:spcBef>
                <a:spcPts val="0"/>
              </a:spcBef>
              <a:tabLst>
                <a:tab pos="406400" algn="l"/>
              </a:tabLst>
              <a:defRPr sz="4000">
                <a:solidFill>
                  <a:srgbClr val="E12DA0"/>
                </a:solidFill>
                <a:latin typeface="Menlo Regular"/>
                <a:ea typeface="Menlo Regular"/>
                <a:cs typeface="Menlo Regular"/>
                <a:sym typeface="Menlo Regular"/>
              </a:defRPr>
            </a:pPr>
            <a:r>
              <a:rPr>
                <a:solidFill>
                  <a:srgbClr val="E7E8EB"/>
                </a:solidFill>
              </a:rPr>
              <a:t>    </a:t>
            </a:r>
            <a:r>
              <a:t>return</a:t>
            </a:r>
            <a:r>
              <a:rPr>
                <a:solidFill>
                  <a:srgbClr val="E7E8EB"/>
                </a:solidFill>
              </a:rPr>
              <a:t> </a:t>
            </a:r>
            <a:r>
              <a:rPr>
                <a:solidFill>
                  <a:srgbClr val="00AAA3"/>
                </a:solidFill>
              </a:rPr>
              <a:t>0</a:t>
            </a:r>
            <a:r>
              <a:rPr>
                <a:solidFill>
                  <a:srgbClr val="E7E8EB"/>
                </a:solidFill>
              </a:rPr>
              <a:t>;</a:t>
            </a:r>
          </a:p>
          <a:p>
            <a:pPr defTabSz="407669">
              <a:spcBef>
                <a:spcPts val="0"/>
              </a:spcBef>
              <a:tabLst>
                <a:tab pos="406400" algn="l"/>
              </a:tabLst>
              <a:defRPr sz="4000">
                <a:solidFill>
                  <a:srgbClr val="E7E8EB"/>
                </a:solidFill>
                <a:latin typeface="Menlo Regular"/>
                <a:ea typeface="Menlo Regular"/>
                <a:cs typeface="Menlo Regular"/>
                <a:sym typeface="Menlo Regular"/>
              </a:defRPr>
            </a:pPr>
            <a:r>
              <a:t>} </a:t>
            </a:r>
          </a:p>
        </p:txBody>
      </p:sp>
    </p:spTree>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C programming language"/>
          <p:cNvSpPr txBox="1">
            <a:spLocks noGrp="1"/>
          </p:cNvSpPr>
          <p:nvPr>
            <p:ph type="body" idx="21"/>
          </p:nvPr>
        </p:nvSpPr>
        <p:spPr>
          <a:prstGeom prst="rect">
            <a:avLst/>
          </a:prstGeom>
        </p:spPr>
        <p:txBody>
          <a:bodyPr/>
          <a:lstStyle/>
          <a:p>
            <a:r>
              <a:t>C programming language</a:t>
            </a:r>
          </a:p>
        </p:txBody>
      </p:sp>
      <p:sp>
        <p:nvSpPr>
          <p:cNvPr id="452" name="Wait a sec, where do we use pointers? 🤔"/>
          <p:cNvSpPr txBox="1">
            <a:spLocks noGrp="1"/>
          </p:cNvSpPr>
          <p:nvPr>
            <p:ph type="title"/>
          </p:nvPr>
        </p:nvSpPr>
        <p:spPr>
          <a:prstGeom prst="rect">
            <a:avLst/>
          </a:prstGeom>
        </p:spPr>
        <p:txBody>
          <a:bodyPr/>
          <a:lstStyle>
            <a:lvl1pPr defTabSz="520065">
              <a:spcBef>
                <a:spcPts val="2400"/>
              </a:spcBef>
              <a:defRPr sz="5481"/>
            </a:lvl1pPr>
          </a:lstStyle>
          <a:p>
            <a:r>
              <a:t>Wait a sec, where do we use pointers? 🤔</a:t>
            </a:r>
          </a:p>
        </p:txBody>
      </p:sp>
      <p:sp>
        <p:nvSpPr>
          <p:cNvPr id="453" name="2. For accessing array elements.…"/>
          <p:cNvSpPr txBox="1"/>
          <p:nvPr/>
        </p:nvSpPr>
        <p:spPr>
          <a:xfrm>
            <a:off x="829385" y="3667141"/>
            <a:ext cx="12601301" cy="23391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3900" b="1">
                <a:latin typeface="Avenir Next Regular"/>
                <a:ea typeface="Avenir Next Regular"/>
                <a:cs typeface="Avenir Next Regular"/>
                <a:sym typeface="Avenir Next Regular"/>
              </a:defRPr>
            </a:pPr>
            <a:r>
              <a:rPr dirty="0">
                <a:solidFill>
                  <a:schemeClr val="bg1">
                    <a:lumMod val="10000"/>
                    <a:lumOff val="90000"/>
                  </a:schemeClr>
                </a:solidFill>
              </a:rPr>
              <a:t>2. For accessing array elements.</a:t>
            </a:r>
          </a:p>
          <a:p>
            <a:pPr>
              <a:defRPr sz="3900"/>
            </a:pPr>
            <a:r>
              <a:rPr dirty="0">
                <a:solidFill>
                  <a:schemeClr val="bg1">
                    <a:lumMod val="10000"/>
                    <a:lumOff val="90000"/>
                  </a:schemeClr>
                </a:solidFill>
              </a:rPr>
              <a:t>Compiler internally uses pointers to access array elements</a:t>
            </a:r>
          </a:p>
        </p:txBody>
      </p:sp>
      <p:sp>
        <p:nvSpPr>
          <p:cNvPr id="454" name="int main()…"/>
          <p:cNvSpPr txBox="1"/>
          <p:nvPr/>
        </p:nvSpPr>
        <p:spPr>
          <a:xfrm>
            <a:off x="6361860" y="6125979"/>
            <a:ext cx="12156822" cy="721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407669">
              <a:spcBef>
                <a:spcPts val="0"/>
              </a:spcBef>
              <a:tabLst>
                <a:tab pos="406400" algn="l"/>
              </a:tabLst>
              <a:defRPr sz="3500">
                <a:solidFill>
                  <a:srgbClr val="E7E8EB"/>
                </a:solidFill>
                <a:latin typeface="Menlo Regular"/>
                <a:ea typeface="Menlo Regular"/>
                <a:cs typeface="Menlo Regular"/>
                <a:sym typeface="Menlo Regular"/>
              </a:defRPr>
            </a:pPr>
            <a:r>
              <a:rPr>
                <a:solidFill>
                  <a:srgbClr val="E12DA0"/>
                </a:solidFill>
              </a:rPr>
              <a:t>int</a:t>
            </a:r>
            <a:r>
              <a:t> main()</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r>
              <a:rPr>
                <a:solidFill>
                  <a:srgbClr val="E12DA0"/>
                </a:solidFill>
              </a:rPr>
              <a:t>int</a:t>
            </a:r>
            <a:r>
              <a:t> arr[] = { </a:t>
            </a:r>
            <a:r>
              <a:rPr>
                <a:solidFill>
                  <a:srgbClr val="00AAA3"/>
                </a:solidFill>
              </a:rPr>
              <a:t>100</a:t>
            </a:r>
            <a:r>
              <a:t>, </a:t>
            </a:r>
            <a:r>
              <a:rPr>
                <a:solidFill>
                  <a:srgbClr val="00AAA3"/>
                </a:solidFill>
              </a:rPr>
              <a:t>200</a:t>
            </a:r>
            <a:r>
              <a:t>, </a:t>
            </a:r>
            <a:r>
              <a:rPr>
                <a:solidFill>
                  <a:srgbClr val="00AAA3"/>
                </a:solidFill>
              </a:rPr>
              <a:t>300</a:t>
            </a:r>
            <a:r>
              <a:t>, </a:t>
            </a:r>
            <a:r>
              <a:rPr>
                <a:solidFill>
                  <a:srgbClr val="00AAA3"/>
                </a:solidFill>
              </a:rPr>
              <a:t>400</a:t>
            </a:r>
            <a:r>
              <a:t> };</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p>
          <a:p>
            <a:pPr defTabSz="407669">
              <a:spcBef>
                <a:spcPts val="0"/>
              </a:spcBef>
              <a:tabLst>
                <a:tab pos="406400" algn="l"/>
              </a:tabLst>
              <a:defRPr sz="3500">
                <a:solidFill>
                  <a:srgbClr val="51C34F"/>
                </a:solidFill>
                <a:latin typeface="Menlo Regular"/>
                <a:ea typeface="Menlo Regular"/>
                <a:cs typeface="Menlo Regular"/>
                <a:sym typeface="Menlo Regular"/>
              </a:defRPr>
            </a:pPr>
            <a:r>
              <a:rPr>
                <a:solidFill>
                  <a:srgbClr val="E7E8EB"/>
                </a:solidFill>
              </a:rPr>
              <a:t>    </a:t>
            </a:r>
            <a:r>
              <a:t>// Compiler converts below to *(arr + 2).</a:t>
            </a:r>
            <a:endParaRPr>
              <a:solidFill>
                <a:srgbClr val="E7E8EB"/>
              </a:solidFill>
            </a:endParaRPr>
          </a:p>
          <a:p>
            <a:pPr defTabSz="407669">
              <a:spcBef>
                <a:spcPts val="0"/>
              </a:spcBef>
              <a:tabLst>
                <a:tab pos="406400" algn="l"/>
              </a:tabLst>
              <a:defRPr sz="3500">
                <a:solidFill>
                  <a:srgbClr val="18B5B1"/>
                </a:solidFill>
                <a:latin typeface="Menlo Regular"/>
                <a:ea typeface="Menlo Regular"/>
                <a:cs typeface="Menlo Regular"/>
                <a:sym typeface="Menlo Regular"/>
              </a:defRPr>
            </a:pPr>
            <a:r>
              <a:rPr>
                <a:solidFill>
                  <a:srgbClr val="E7E8EB"/>
                </a:solidFill>
              </a:rPr>
              <a:t>    </a:t>
            </a:r>
            <a:r>
              <a:t>printf</a:t>
            </a:r>
            <a:r>
              <a:rPr>
                <a:solidFill>
                  <a:srgbClr val="E7E8EB"/>
                </a:solidFill>
              </a:rPr>
              <a:t>(</a:t>
            </a:r>
            <a:r>
              <a:rPr>
                <a:solidFill>
                  <a:srgbClr val="DE3A3C"/>
                </a:solidFill>
              </a:rPr>
              <a:t>"%d "</a:t>
            </a:r>
            <a:r>
              <a:rPr>
                <a:solidFill>
                  <a:srgbClr val="E7E8EB"/>
                </a:solidFill>
              </a:rPr>
              <a:t>, arr[</a:t>
            </a:r>
            <a:r>
              <a:rPr>
                <a:solidFill>
                  <a:srgbClr val="00AAA3"/>
                </a:solidFill>
              </a:rPr>
              <a:t>2</a:t>
            </a:r>
            <a:r>
              <a:rPr>
                <a:solidFill>
                  <a:srgbClr val="E7E8EB"/>
                </a:solidFill>
              </a:rPr>
              <a:t>]);</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p>
          <a:p>
            <a:pPr defTabSz="407669">
              <a:spcBef>
                <a:spcPts val="0"/>
              </a:spcBef>
              <a:tabLst>
                <a:tab pos="406400" algn="l"/>
              </a:tabLst>
              <a:defRPr sz="3500">
                <a:solidFill>
                  <a:srgbClr val="51C34F"/>
                </a:solidFill>
                <a:latin typeface="Menlo Regular"/>
                <a:ea typeface="Menlo Regular"/>
                <a:cs typeface="Menlo Regular"/>
                <a:sym typeface="Menlo Regular"/>
              </a:defRPr>
            </a:pPr>
            <a:r>
              <a:rPr>
                <a:solidFill>
                  <a:srgbClr val="E7E8EB"/>
                </a:solidFill>
              </a:rPr>
              <a:t>    </a:t>
            </a:r>
            <a:r>
              <a:t>// So below also works.</a:t>
            </a:r>
            <a:endParaRPr>
              <a:solidFill>
                <a:srgbClr val="E7E8EB"/>
              </a:solidFill>
            </a:endParaRP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r>
              <a:rPr>
                <a:solidFill>
                  <a:srgbClr val="18B5B1"/>
                </a:solidFill>
              </a:rPr>
              <a:t>printf</a:t>
            </a:r>
            <a:r>
              <a:t>(</a:t>
            </a:r>
            <a:r>
              <a:rPr>
                <a:solidFill>
                  <a:srgbClr val="DE3A3C"/>
                </a:solidFill>
              </a:rPr>
              <a:t>"%d\n"</a:t>
            </a:r>
            <a:r>
              <a:t>, *(arr + </a:t>
            </a:r>
            <a:r>
              <a:rPr>
                <a:solidFill>
                  <a:srgbClr val="00AAA3"/>
                </a:solidFill>
              </a:rPr>
              <a:t>2</a:t>
            </a:r>
            <a:r>
              <a:t>));</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    </a:t>
            </a:r>
          </a:p>
          <a:p>
            <a:pPr defTabSz="407669">
              <a:spcBef>
                <a:spcPts val="0"/>
              </a:spcBef>
              <a:tabLst>
                <a:tab pos="406400" algn="l"/>
              </a:tabLst>
              <a:defRPr sz="3500">
                <a:solidFill>
                  <a:srgbClr val="E12DA0"/>
                </a:solidFill>
                <a:latin typeface="Menlo Regular"/>
                <a:ea typeface="Menlo Regular"/>
                <a:cs typeface="Menlo Regular"/>
                <a:sym typeface="Menlo Regular"/>
              </a:defRPr>
            </a:pPr>
            <a:r>
              <a:rPr>
                <a:solidFill>
                  <a:srgbClr val="E7E8EB"/>
                </a:solidFill>
              </a:rPr>
              <a:t>    </a:t>
            </a:r>
            <a:r>
              <a:t>return</a:t>
            </a:r>
            <a:r>
              <a:rPr>
                <a:solidFill>
                  <a:srgbClr val="E7E8EB"/>
                </a:solidFill>
              </a:rPr>
              <a:t> </a:t>
            </a:r>
            <a:r>
              <a:rPr>
                <a:solidFill>
                  <a:srgbClr val="00AAA3"/>
                </a:solidFill>
              </a:rPr>
              <a:t>0</a:t>
            </a:r>
            <a:r>
              <a:rPr>
                <a:solidFill>
                  <a:srgbClr val="E7E8EB"/>
                </a:solidFill>
              </a:rPr>
              <a:t>;</a:t>
            </a:r>
          </a:p>
          <a:p>
            <a:pPr defTabSz="407669">
              <a:spcBef>
                <a:spcPts val="0"/>
              </a:spcBef>
              <a:tabLst>
                <a:tab pos="406400" algn="l"/>
              </a:tabLst>
              <a:defRPr sz="3500">
                <a:solidFill>
                  <a:srgbClr val="E7E8EB"/>
                </a:solidFill>
                <a:latin typeface="Menlo Regular"/>
                <a:ea typeface="Menlo Regular"/>
                <a:cs typeface="Menlo Regular"/>
                <a:sym typeface="Menlo Regular"/>
              </a:defRPr>
            </a:pPr>
            <a:r>
              <a:t>}</a:t>
            </a:r>
          </a:p>
          <a:p>
            <a:pPr defTabSz="407669">
              <a:spcBef>
                <a:spcPts val="0"/>
              </a:spcBef>
              <a:tabLst>
                <a:tab pos="406400" algn="l"/>
              </a:tabLst>
              <a:defRPr sz="3500">
                <a:solidFill>
                  <a:srgbClr val="E7E8EB"/>
                </a:solidFill>
                <a:latin typeface="Menlo Regular"/>
                <a:ea typeface="Menlo Regular"/>
                <a:cs typeface="Menlo Regular"/>
                <a:sym typeface="Menlo Regular"/>
              </a:defRPr>
            </a:pPr>
            <a:endParaRPr/>
          </a:p>
        </p:txBody>
      </p:sp>
    </p:spTree>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C programming language"/>
          <p:cNvSpPr txBox="1">
            <a:spLocks noGrp="1"/>
          </p:cNvSpPr>
          <p:nvPr>
            <p:ph type="body" idx="21"/>
          </p:nvPr>
        </p:nvSpPr>
        <p:spPr>
          <a:prstGeom prst="rect">
            <a:avLst/>
          </a:prstGeom>
        </p:spPr>
        <p:txBody>
          <a:bodyPr/>
          <a:lstStyle/>
          <a:p>
            <a:r>
              <a:t>C programming language</a:t>
            </a:r>
          </a:p>
        </p:txBody>
      </p:sp>
      <p:sp>
        <p:nvSpPr>
          <p:cNvPr id="457" name="Wait a sec, where do we use pointers? 🤔"/>
          <p:cNvSpPr txBox="1">
            <a:spLocks noGrp="1"/>
          </p:cNvSpPr>
          <p:nvPr>
            <p:ph type="title"/>
          </p:nvPr>
        </p:nvSpPr>
        <p:spPr>
          <a:prstGeom prst="rect">
            <a:avLst/>
          </a:prstGeom>
        </p:spPr>
        <p:txBody>
          <a:bodyPr/>
          <a:lstStyle>
            <a:lvl1pPr defTabSz="520065">
              <a:spcBef>
                <a:spcPts val="2400"/>
              </a:spcBef>
              <a:defRPr sz="5481"/>
            </a:lvl1pPr>
          </a:lstStyle>
          <a:p>
            <a:r>
              <a:t>Wait a sec, where do we use pointers? 🤔</a:t>
            </a:r>
          </a:p>
        </p:txBody>
      </p:sp>
      <p:sp>
        <p:nvSpPr>
          <p:cNvPr id="458" name="3. To return multiple values…"/>
          <p:cNvSpPr txBox="1"/>
          <p:nvPr/>
        </p:nvSpPr>
        <p:spPr>
          <a:xfrm>
            <a:off x="829385" y="3491608"/>
            <a:ext cx="12601301" cy="15234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3200" b="1">
                <a:latin typeface="Avenir Next Regular"/>
                <a:ea typeface="Avenir Next Regular"/>
                <a:cs typeface="Avenir Next Regular"/>
                <a:sym typeface="Avenir Next Regular"/>
              </a:defRPr>
            </a:pPr>
            <a:r>
              <a:rPr dirty="0">
                <a:solidFill>
                  <a:schemeClr val="bg1">
                    <a:lumMod val="10000"/>
                    <a:lumOff val="90000"/>
                  </a:schemeClr>
                </a:solidFill>
              </a:rPr>
              <a:t>3. To return multiple values</a:t>
            </a:r>
          </a:p>
          <a:p>
            <a:pPr>
              <a:defRPr sz="3200"/>
            </a:pPr>
            <a:r>
              <a:rPr dirty="0">
                <a:solidFill>
                  <a:schemeClr val="bg1">
                    <a:lumMod val="10000"/>
                    <a:lumOff val="90000"/>
                  </a:schemeClr>
                </a:solidFill>
              </a:rPr>
              <a:t>Example returning square and square root of numbers</a:t>
            </a:r>
          </a:p>
        </p:txBody>
      </p:sp>
      <p:sp>
        <p:nvSpPr>
          <p:cNvPr id="459" name="// C program to demonstrate that using a pointer…"/>
          <p:cNvSpPr txBox="1"/>
          <p:nvPr/>
        </p:nvSpPr>
        <p:spPr>
          <a:xfrm>
            <a:off x="6074431" y="5157920"/>
            <a:ext cx="13877182" cy="8940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407669">
              <a:spcBef>
                <a:spcPts val="0"/>
              </a:spcBef>
              <a:tabLst>
                <a:tab pos="406400" algn="l"/>
              </a:tabLst>
              <a:defRPr sz="2500">
                <a:solidFill>
                  <a:srgbClr val="51C34F"/>
                </a:solidFill>
                <a:latin typeface="Menlo Regular"/>
                <a:ea typeface="Menlo Regular"/>
                <a:cs typeface="Menlo Regular"/>
                <a:sym typeface="Menlo Regular"/>
              </a:defRPr>
            </a:pPr>
            <a:r>
              <a:t>// C program to demonstrate that using a pointer</a:t>
            </a:r>
            <a:endParaRPr>
              <a:solidFill>
                <a:srgbClr val="E7E8EB"/>
              </a:solidFill>
            </a:endParaRPr>
          </a:p>
          <a:p>
            <a:pPr defTabSz="407669">
              <a:spcBef>
                <a:spcPts val="0"/>
              </a:spcBef>
              <a:tabLst>
                <a:tab pos="406400" algn="l"/>
              </a:tabLst>
              <a:defRPr sz="2500">
                <a:solidFill>
                  <a:srgbClr val="51C34F"/>
                </a:solidFill>
                <a:latin typeface="Menlo Regular"/>
                <a:ea typeface="Menlo Regular"/>
                <a:cs typeface="Menlo Regular"/>
                <a:sym typeface="Menlo Regular"/>
              </a:defRPr>
            </a:pPr>
            <a:r>
              <a:t>// we can return multiple values.</a:t>
            </a:r>
            <a:endParaRPr>
              <a:solidFill>
                <a:srgbClr val="E7E8EB"/>
              </a:solidFill>
            </a:endParaRPr>
          </a:p>
          <a:p>
            <a:pPr defTabSz="407669">
              <a:spcBef>
                <a:spcPts val="0"/>
              </a:spcBef>
              <a:tabLst>
                <a:tab pos="406400" algn="l"/>
              </a:tabLst>
              <a:defRPr sz="2500">
                <a:solidFill>
                  <a:srgbClr val="E7E8EB"/>
                </a:solidFill>
                <a:latin typeface="Menlo Regular"/>
                <a:ea typeface="Menlo Regular"/>
                <a:cs typeface="Menlo Regular"/>
                <a:sym typeface="Menlo Regular"/>
              </a:defRPr>
            </a:pPr>
            <a:endParaRPr>
              <a:solidFill>
                <a:srgbClr val="E7E8EB"/>
              </a:solidFill>
            </a:endParaRPr>
          </a:p>
          <a:p>
            <a:pPr defTabSz="407669">
              <a:spcBef>
                <a:spcPts val="0"/>
              </a:spcBef>
              <a:tabLst>
                <a:tab pos="406400" algn="l"/>
              </a:tabLst>
              <a:defRPr sz="2500">
                <a:solidFill>
                  <a:srgbClr val="D38D5D"/>
                </a:solidFill>
                <a:latin typeface="Menlo Regular"/>
                <a:ea typeface="Menlo Regular"/>
                <a:cs typeface="Menlo Regular"/>
                <a:sym typeface="Menlo Regular"/>
              </a:defRPr>
            </a:pPr>
            <a:r>
              <a:t>#include </a:t>
            </a:r>
            <a:r>
              <a:rPr>
                <a:solidFill>
                  <a:srgbClr val="DE3A3C"/>
                </a:solidFill>
              </a:rPr>
              <a:t>&lt;math.h&gt;</a:t>
            </a:r>
            <a:endParaRPr>
              <a:solidFill>
                <a:srgbClr val="E7E8EB"/>
              </a:solidFill>
            </a:endParaRPr>
          </a:p>
          <a:p>
            <a:pPr defTabSz="407669">
              <a:spcBef>
                <a:spcPts val="0"/>
              </a:spcBef>
              <a:tabLst>
                <a:tab pos="406400" algn="l"/>
              </a:tabLst>
              <a:defRPr sz="2500">
                <a:solidFill>
                  <a:srgbClr val="D38D5D"/>
                </a:solidFill>
                <a:latin typeface="Menlo Regular"/>
                <a:ea typeface="Menlo Regular"/>
                <a:cs typeface="Menlo Regular"/>
                <a:sym typeface="Menlo Regular"/>
              </a:defRPr>
            </a:pPr>
            <a:r>
              <a:t>#include </a:t>
            </a:r>
            <a:r>
              <a:rPr>
                <a:solidFill>
                  <a:srgbClr val="DE3A3C"/>
                </a:solidFill>
              </a:rPr>
              <a:t>&lt;stdio.h&gt;</a:t>
            </a:r>
            <a:endParaRPr>
              <a:solidFill>
                <a:srgbClr val="E7E8EB"/>
              </a:solidFill>
            </a:endParaRPr>
          </a:p>
          <a:p>
            <a:pPr defTabSz="407669">
              <a:spcBef>
                <a:spcPts val="0"/>
              </a:spcBef>
              <a:tabLst>
                <a:tab pos="406400" algn="l"/>
              </a:tabLst>
              <a:defRPr sz="2500">
                <a:solidFill>
                  <a:srgbClr val="E7E8EB"/>
                </a:solidFill>
                <a:latin typeface="Menlo Regular"/>
                <a:ea typeface="Menlo Regular"/>
                <a:cs typeface="Menlo Regular"/>
                <a:sym typeface="Menlo Regular"/>
              </a:defRPr>
            </a:pPr>
            <a:endParaRPr>
              <a:solidFill>
                <a:srgbClr val="E7E8EB"/>
              </a:solidFill>
            </a:endParaRPr>
          </a:p>
          <a:p>
            <a:pPr defTabSz="407669">
              <a:spcBef>
                <a:spcPts val="0"/>
              </a:spcBef>
              <a:tabLst>
                <a:tab pos="406400" algn="l"/>
              </a:tabLst>
              <a:defRPr sz="2500">
                <a:solidFill>
                  <a:srgbClr val="E7E8EB"/>
                </a:solidFill>
                <a:latin typeface="Menlo Regular"/>
                <a:ea typeface="Menlo Regular"/>
                <a:cs typeface="Menlo Regular"/>
                <a:sym typeface="Menlo Regular"/>
              </a:defRPr>
            </a:pPr>
            <a:r>
              <a:rPr>
                <a:solidFill>
                  <a:srgbClr val="E12DA0"/>
                </a:solidFill>
              </a:rPr>
              <a:t>void</a:t>
            </a:r>
            <a:r>
              <a:t> fun(</a:t>
            </a:r>
            <a:r>
              <a:rPr>
                <a:solidFill>
                  <a:srgbClr val="E12DA0"/>
                </a:solidFill>
              </a:rPr>
              <a:t>int</a:t>
            </a:r>
            <a:r>
              <a:t> n, </a:t>
            </a:r>
            <a:r>
              <a:rPr>
                <a:solidFill>
                  <a:srgbClr val="E12DA0"/>
                </a:solidFill>
              </a:rPr>
              <a:t>int</a:t>
            </a:r>
            <a:r>
              <a:t>* square, </a:t>
            </a:r>
            <a:r>
              <a:rPr>
                <a:solidFill>
                  <a:srgbClr val="E12DA0"/>
                </a:solidFill>
              </a:rPr>
              <a:t>double</a:t>
            </a:r>
            <a:r>
              <a:t>* sq_root)</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    *square = n * n;</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    *sq_root = </a:t>
            </a:r>
            <a:r>
              <a:rPr>
                <a:solidFill>
                  <a:srgbClr val="29A09F"/>
                </a:solidFill>
              </a:rPr>
              <a:t>sqrt</a:t>
            </a:r>
            <a:r>
              <a:t>(n);</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a:t>
            </a:r>
          </a:p>
          <a:p>
            <a:pPr defTabSz="407669">
              <a:spcBef>
                <a:spcPts val="0"/>
              </a:spcBef>
              <a:tabLst>
                <a:tab pos="406400" algn="l"/>
              </a:tabLst>
              <a:defRPr sz="2500">
                <a:solidFill>
                  <a:srgbClr val="E7E8EB"/>
                </a:solidFill>
                <a:latin typeface="Menlo Regular"/>
                <a:ea typeface="Menlo Regular"/>
                <a:cs typeface="Menlo Regular"/>
                <a:sym typeface="Menlo Regular"/>
              </a:defRPr>
            </a:pPr>
            <a:endParaRPr/>
          </a:p>
          <a:p>
            <a:pPr defTabSz="407669">
              <a:spcBef>
                <a:spcPts val="0"/>
              </a:spcBef>
              <a:tabLst>
                <a:tab pos="406400" algn="l"/>
              </a:tabLst>
              <a:defRPr sz="2500">
                <a:solidFill>
                  <a:srgbClr val="E7E8EB"/>
                </a:solidFill>
                <a:latin typeface="Menlo Regular"/>
                <a:ea typeface="Menlo Regular"/>
                <a:cs typeface="Menlo Regular"/>
                <a:sym typeface="Menlo Regular"/>
              </a:defRPr>
            </a:pPr>
            <a:r>
              <a:rPr>
                <a:solidFill>
                  <a:srgbClr val="E12DA0"/>
                </a:solidFill>
              </a:rPr>
              <a:t>int</a:t>
            </a:r>
            <a:r>
              <a:t> main()</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    </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    </a:t>
            </a:r>
            <a:r>
              <a:rPr>
                <a:solidFill>
                  <a:srgbClr val="E12DA0"/>
                </a:solidFill>
              </a:rPr>
              <a:t>int</a:t>
            </a:r>
            <a:r>
              <a:t> n = </a:t>
            </a:r>
            <a:r>
              <a:rPr>
                <a:solidFill>
                  <a:srgbClr val="00AAA3"/>
                </a:solidFill>
              </a:rPr>
              <a:t>100</a:t>
            </a:r>
            <a:r>
              <a:t>;</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    </a:t>
            </a:r>
            <a:r>
              <a:rPr>
                <a:solidFill>
                  <a:srgbClr val="E12DA0"/>
                </a:solidFill>
              </a:rPr>
              <a:t>int</a:t>
            </a:r>
            <a:r>
              <a:t> sq;</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    </a:t>
            </a:r>
            <a:r>
              <a:rPr>
                <a:solidFill>
                  <a:srgbClr val="E12DA0"/>
                </a:solidFill>
              </a:rPr>
              <a:t>double</a:t>
            </a:r>
            <a:r>
              <a:t> sq_root;</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    </a:t>
            </a:r>
            <a:r>
              <a:rPr>
                <a:solidFill>
                  <a:srgbClr val="18B5B1"/>
                </a:solidFill>
              </a:rPr>
              <a:t>fun</a:t>
            </a:r>
            <a:r>
              <a:t>(n, &amp;sq, &amp;sq_root);</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    </a:t>
            </a:r>
          </a:p>
          <a:p>
            <a:pPr defTabSz="407669">
              <a:spcBef>
                <a:spcPts val="0"/>
              </a:spcBef>
              <a:tabLst>
                <a:tab pos="406400" algn="l"/>
              </a:tabLst>
              <a:defRPr sz="2500">
                <a:solidFill>
                  <a:srgbClr val="DE3A3C"/>
                </a:solidFill>
                <a:latin typeface="Menlo Regular"/>
                <a:ea typeface="Menlo Regular"/>
                <a:cs typeface="Menlo Regular"/>
                <a:sym typeface="Menlo Regular"/>
              </a:defRPr>
            </a:pPr>
            <a:r>
              <a:rPr>
                <a:solidFill>
                  <a:srgbClr val="E7E8EB"/>
                </a:solidFill>
              </a:rPr>
              <a:t>    </a:t>
            </a:r>
            <a:r>
              <a:rPr>
                <a:solidFill>
                  <a:srgbClr val="29A09F"/>
                </a:solidFill>
              </a:rPr>
              <a:t>printf</a:t>
            </a:r>
            <a:r>
              <a:rPr>
                <a:solidFill>
                  <a:srgbClr val="E7E8EB"/>
                </a:solidFill>
              </a:rPr>
              <a:t>(</a:t>
            </a:r>
            <a:r>
              <a:t>"Square of %d and Sqrt of %d is %d %f\n"</a:t>
            </a:r>
            <a:r>
              <a:rPr>
                <a:solidFill>
                  <a:srgbClr val="E7E8EB"/>
                </a:solidFill>
              </a:rPr>
              <a:t>, n, n, sq, sq_root);</a:t>
            </a:r>
          </a:p>
          <a:p>
            <a:pPr defTabSz="407669">
              <a:spcBef>
                <a:spcPts val="0"/>
              </a:spcBef>
              <a:tabLst>
                <a:tab pos="406400" algn="l"/>
              </a:tabLst>
              <a:defRPr sz="2500">
                <a:solidFill>
                  <a:srgbClr val="E12DA0"/>
                </a:solidFill>
                <a:latin typeface="Menlo Regular"/>
                <a:ea typeface="Menlo Regular"/>
                <a:cs typeface="Menlo Regular"/>
                <a:sym typeface="Menlo Regular"/>
              </a:defRPr>
            </a:pPr>
            <a:r>
              <a:rPr>
                <a:solidFill>
                  <a:srgbClr val="E7E8EB"/>
                </a:solidFill>
              </a:rPr>
              <a:t>    </a:t>
            </a:r>
            <a:r>
              <a:t>return</a:t>
            </a:r>
            <a:r>
              <a:rPr>
                <a:solidFill>
                  <a:srgbClr val="E7E8EB"/>
                </a:solidFill>
              </a:rPr>
              <a:t> </a:t>
            </a:r>
            <a:r>
              <a:rPr>
                <a:solidFill>
                  <a:srgbClr val="00AAA3"/>
                </a:solidFill>
              </a:rPr>
              <a:t>0</a:t>
            </a:r>
            <a:r>
              <a:rPr>
                <a:solidFill>
                  <a:srgbClr val="E7E8EB"/>
                </a:solidFill>
              </a:rPr>
              <a:t>;</a:t>
            </a:r>
          </a:p>
          <a:p>
            <a:pPr defTabSz="407669">
              <a:spcBef>
                <a:spcPts val="0"/>
              </a:spcBef>
              <a:tabLst>
                <a:tab pos="406400" algn="l"/>
              </a:tabLst>
              <a:defRPr sz="2500">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 programming language"/>
          <p:cNvSpPr txBox="1">
            <a:spLocks noGrp="1"/>
          </p:cNvSpPr>
          <p:nvPr>
            <p:ph type="body" idx="21"/>
          </p:nvPr>
        </p:nvSpPr>
        <p:spPr>
          <a:prstGeom prst="rect">
            <a:avLst/>
          </a:prstGeom>
        </p:spPr>
        <p:txBody>
          <a:bodyPr/>
          <a:lstStyle/>
          <a:p>
            <a:r>
              <a:t>C programming language</a:t>
            </a:r>
          </a:p>
        </p:txBody>
      </p:sp>
      <p:sp>
        <p:nvSpPr>
          <p:cNvPr id="462" name="Wait a sec, where do we use pointers? 🤔"/>
          <p:cNvSpPr txBox="1">
            <a:spLocks noGrp="1"/>
          </p:cNvSpPr>
          <p:nvPr>
            <p:ph type="title"/>
          </p:nvPr>
        </p:nvSpPr>
        <p:spPr>
          <a:prstGeom prst="rect">
            <a:avLst/>
          </a:prstGeom>
        </p:spPr>
        <p:txBody>
          <a:bodyPr/>
          <a:lstStyle>
            <a:lvl1pPr defTabSz="520065">
              <a:spcBef>
                <a:spcPts val="2400"/>
              </a:spcBef>
              <a:defRPr sz="5481"/>
            </a:lvl1pPr>
          </a:lstStyle>
          <a:p>
            <a:r>
              <a:t>Wait a sec, where do we use pointers? 🤔</a:t>
            </a:r>
          </a:p>
        </p:txBody>
      </p:sp>
      <p:sp>
        <p:nvSpPr>
          <p:cNvPr id="463" name="4. Dynamic memory allocation…"/>
          <p:cNvSpPr txBox="1"/>
          <p:nvPr/>
        </p:nvSpPr>
        <p:spPr>
          <a:xfrm>
            <a:off x="930684" y="3636919"/>
            <a:ext cx="22522631" cy="38728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4000" b="1">
                <a:latin typeface="Avenir Next Regular"/>
                <a:ea typeface="Avenir Next Regular"/>
                <a:cs typeface="Avenir Next Regular"/>
                <a:sym typeface="Avenir Next Regular"/>
              </a:defRPr>
            </a:pPr>
            <a:r>
              <a:rPr dirty="0">
                <a:solidFill>
                  <a:schemeClr val="bg1">
                    <a:lumMod val="10000"/>
                    <a:lumOff val="90000"/>
                  </a:schemeClr>
                </a:solidFill>
              </a:rPr>
              <a:t>4. Dynamic memory allocation</a:t>
            </a:r>
          </a:p>
          <a:p>
            <a:pPr>
              <a:defRPr sz="4000" b="1">
                <a:latin typeface="Avenir Next Regular"/>
                <a:ea typeface="Avenir Next Regular"/>
                <a:cs typeface="Avenir Next Regular"/>
                <a:sym typeface="Avenir Next Regular"/>
              </a:defRPr>
            </a:pPr>
            <a:r>
              <a:rPr dirty="0">
                <a:solidFill>
                  <a:schemeClr val="bg1">
                    <a:lumMod val="10000"/>
                    <a:lumOff val="90000"/>
                  </a:schemeClr>
                </a:solidFill>
              </a:rPr>
              <a:t>5. To implement data structures.</a:t>
            </a:r>
          </a:p>
          <a:p>
            <a:pPr>
              <a:defRPr sz="4000" b="1">
                <a:latin typeface="Avenir Next Regular"/>
                <a:ea typeface="Avenir Next Regular"/>
                <a:cs typeface="Avenir Next Regular"/>
                <a:sym typeface="Avenir Next Regular"/>
              </a:defRPr>
            </a:pPr>
            <a:r>
              <a:rPr dirty="0">
                <a:solidFill>
                  <a:schemeClr val="bg1">
                    <a:lumMod val="10000"/>
                    <a:lumOff val="90000"/>
                  </a:schemeClr>
                </a:solidFill>
              </a:rPr>
              <a:t>6. To do system level programming where memory addresses are useful</a:t>
            </a:r>
          </a:p>
          <a:p>
            <a:pPr marL="1058333" lvl="1" indent="-423333">
              <a:buClr>
                <a:schemeClr val="accent1"/>
              </a:buClr>
              <a:buSzPct val="104999"/>
              <a:buFont typeface="Avenir Next Regular"/>
              <a:buChar char="‣"/>
              <a:defRPr sz="4000"/>
            </a:pPr>
            <a:r>
              <a:rPr dirty="0">
                <a:solidFill>
                  <a:schemeClr val="bg1">
                    <a:lumMod val="10000"/>
                    <a:lumOff val="90000"/>
                  </a:schemeClr>
                </a:solidFill>
              </a:rPr>
              <a:t>For example shared memory used by multiple threads.</a:t>
            </a:r>
          </a:p>
        </p:txBody>
      </p:sp>
    </p:spTree>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 name="C programming language"/>
          <p:cNvSpPr txBox="1">
            <a:spLocks noGrp="1"/>
          </p:cNvSpPr>
          <p:nvPr>
            <p:ph type="body" idx="21"/>
          </p:nvPr>
        </p:nvSpPr>
        <p:spPr>
          <a:prstGeom prst="rect">
            <a:avLst/>
          </a:prstGeom>
        </p:spPr>
        <p:txBody>
          <a:bodyPr/>
          <a:lstStyle/>
          <a:p>
            <a:r>
              <a:t>C programming language</a:t>
            </a:r>
          </a:p>
        </p:txBody>
      </p:sp>
      <p:sp>
        <p:nvSpPr>
          <p:cNvPr id="466" name="Arrays"/>
          <p:cNvSpPr txBox="1">
            <a:spLocks noGrp="1"/>
          </p:cNvSpPr>
          <p:nvPr>
            <p:ph type="title"/>
          </p:nvPr>
        </p:nvSpPr>
        <p:spPr>
          <a:prstGeom prst="rect">
            <a:avLst/>
          </a:prstGeom>
        </p:spPr>
        <p:txBody>
          <a:bodyPr/>
          <a:lstStyle>
            <a:lvl1pPr defTabSz="685165">
              <a:spcBef>
                <a:spcPts val="3200"/>
              </a:spcBef>
              <a:defRPr sz="7221"/>
            </a:lvl1pPr>
          </a:lstStyle>
          <a:p>
            <a:r>
              <a:t>Arrays</a:t>
            </a:r>
          </a:p>
        </p:txBody>
      </p:sp>
      <p:sp>
        <p:nvSpPr>
          <p:cNvPr id="467" name="An array is a contiguous space in memory which holds a certain number of objects of one type. The syntax for array declarations is…"/>
          <p:cNvSpPr txBox="1">
            <a:spLocks noGrp="1"/>
          </p:cNvSpPr>
          <p:nvPr>
            <p:ph type="body" idx="1"/>
          </p:nvPr>
        </p:nvSpPr>
        <p:spPr>
          <a:xfrm>
            <a:off x="762000" y="3364258"/>
            <a:ext cx="22860000" cy="8585201"/>
          </a:xfrm>
          <a:prstGeom prst="rect">
            <a:avLst/>
          </a:prstGeom>
        </p:spPr>
        <p:txBody>
          <a:bodyPr/>
          <a:lstStyle/>
          <a:p>
            <a:pPr>
              <a:defRPr sz="5000"/>
            </a:pPr>
            <a:r>
              <a:rPr dirty="0">
                <a:solidFill>
                  <a:schemeClr val="bg1">
                    <a:lumMod val="10000"/>
                    <a:lumOff val="90000"/>
                  </a:schemeClr>
                </a:solidFill>
              </a:rPr>
              <a:t>An array is a contiguous space in memory which holds a certain number of objects of one type. The syntax for array declarations is </a:t>
            </a:r>
          </a:p>
          <a:p>
            <a:pPr lvl="1">
              <a:defRPr sz="5000" b="1" i="1">
                <a:latin typeface="Avenir Next Regular"/>
                <a:ea typeface="Avenir Next Regular"/>
                <a:cs typeface="Avenir Next Regular"/>
                <a:sym typeface="Avenir Next Regular"/>
              </a:defRPr>
            </a:pPr>
            <a:r>
              <a:rPr dirty="0">
                <a:solidFill>
                  <a:schemeClr val="bg1">
                    <a:lumMod val="10000"/>
                    <a:lumOff val="90000"/>
                  </a:schemeClr>
                </a:solidFill>
              </a:rPr>
              <a:t>type array-name[const-size];</a:t>
            </a:r>
          </a:p>
          <a:p>
            <a:pPr lvl="1">
              <a:defRPr sz="5000" b="1" i="1">
                <a:latin typeface="Avenir Next Regular"/>
                <a:ea typeface="Avenir Next Regular"/>
                <a:cs typeface="Avenir Next Regular"/>
                <a:sym typeface="Avenir Next Regular"/>
              </a:defRPr>
            </a:pPr>
            <a:r>
              <a:rPr dirty="0">
                <a:solidFill>
                  <a:schemeClr val="bg1">
                    <a:lumMod val="10000"/>
                    <a:lumOff val="90000"/>
                  </a:schemeClr>
                </a:solidFill>
              </a:rPr>
              <a:t>static type array-name[const-size] = initialization-list;</a:t>
            </a:r>
          </a:p>
          <a:p>
            <a:pPr lvl="1">
              <a:defRPr sz="5000" b="1" i="1">
                <a:latin typeface="Avenir Next Regular"/>
                <a:ea typeface="Avenir Next Regular"/>
                <a:cs typeface="Avenir Next Regular"/>
                <a:sym typeface="Avenir Next Regular"/>
              </a:defRPr>
            </a:pPr>
            <a:r>
              <a:rPr dirty="0">
                <a:solidFill>
                  <a:schemeClr val="bg1">
                    <a:lumMod val="10000"/>
                    <a:lumOff val="90000"/>
                  </a:schemeClr>
                </a:solidFill>
              </a:rPr>
              <a:t>static type array-name[] = initialization-list;</a:t>
            </a:r>
          </a:p>
        </p:txBody>
      </p:sp>
    </p:spTree>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9" name="C programming language"/>
          <p:cNvSpPr txBox="1">
            <a:spLocks noGrp="1"/>
          </p:cNvSpPr>
          <p:nvPr>
            <p:ph type="body" idx="21"/>
          </p:nvPr>
        </p:nvSpPr>
        <p:spPr>
          <a:prstGeom prst="rect">
            <a:avLst/>
          </a:prstGeom>
        </p:spPr>
        <p:txBody>
          <a:bodyPr/>
          <a:lstStyle/>
          <a:p>
            <a:r>
              <a:t>C programming language</a:t>
            </a:r>
          </a:p>
        </p:txBody>
      </p:sp>
      <p:sp>
        <p:nvSpPr>
          <p:cNvPr id="470" name="Arrays"/>
          <p:cNvSpPr txBox="1">
            <a:spLocks noGrp="1"/>
          </p:cNvSpPr>
          <p:nvPr>
            <p:ph type="title"/>
          </p:nvPr>
        </p:nvSpPr>
        <p:spPr>
          <a:prstGeom prst="rect">
            <a:avLst/>
          </a:prstGeom>
        </p:spPr>
        <p:txBody>
          <a:bodyPr/>
          <a:lstStyle>
            <a:lvl1pPr defTabSz="685165">
              <a:spcBef>
                <a:spcPts val="3200"/>
              </a:spcBef>
              <a:defRPr sz="7221"/>
            </a:lvl1pPr>
          </a:lstStyle>
          <a:p>
            <a:r>
              <a:t>Arrays</a:t>
            </a:r>
          </a:p>
        </p:txBody>
      </p:sp>
      <p:sp>
        <p:nvSpPr>
          <p:cNvPr id="471" name="An array of 10 integers is declared as…"/>
          <p:cNvSpPr txBox="1">
            <a:spLocks noGrp="1"/>
          </p:cNvSpPr>
          <p:nvPr>
            <p:ph type="body" sz="half" idx="1"/>
          </p:nvPr>
        </p:nvSpPr>
        <p:spPr>
          <a:xfrm>
            <a:off x="762000" y="3364258"/>
            <a:ext cx="9561876" cy="8585201"/>
          </a:xfrm>
          <a:prstGeom prst="rect">
            <a:avLst/>
          </a:prstGeom>
        </p:spPr>
        <p:txBody>
          <a:bodyPr/>
          <a:lstStyle/>
          <a:p>
            <a:pPr>
              <a:defRPr sz="4000"/>
            </a:pPr>
            <a:r>
              <a:rPr dirty="0">
                <a:solidFill>
                  <a:schemeClr val="bg1">
                    <a:lumMod val="10000"/>
                    <a:lumOff val="90000"/>
                  </a:schemeClr>
                </a:solidFill>
              </a:rPr>
              <a:t>An array of 10 integers is declared as </a:t>
            </a:r>
          </a:p>
          <a:p>
            <a:pPr lvl="1">
              <a:defRPr sz="4000"/>
            </a:pPr>
            <a:r>
              <a:rPr b="1" dirty="0">
                <a:solidFill>
                  <a:schemeClr val="bg1">
                    <a:lumMod val="10000"/>
                    <a:lumOff val="90000"/>
                  </a:schemeClr>
                </a:solidFill>
                <a:latin typeface="Avenir Next Regular"/>
                <a:ea typeface="Avenir Next Regular"/>
                <a:cs typeface="Avenir Next Regular"/>
                <a:sym typeface="Avenir Next Regular"/>
              </a:rPr>
              <a:t>int x[10];</a:t>
            </a:r>
            <a:r>
              <a:rPr dirty="0">
                <a:solidFill>
                  <a:schemeClr val="bg1">
                    <a:lumMod val="10000"/>
                    <a:lumOff val="90000"/>
                  </a:schemeClr>
                </a:solidFill>
              </a:rPr>
              <a:t> with index values from 0 to 9.</a:t>
            </a:r>
          </a:p>
          <a:p>
            <a:pPr lvl="1">
              <a:defRPr sz="4000"/>
            </a:pPr>
            <a:r>
              <a:rPr dirty="0">
                <a:solidFill>
                  <a:schemeClr val="bg1">
                    <a:lumMod val="10000"/>
                    <a:lumOff val="90000"/>
                  </a:schemeClr>
                </a:solidFill>
              </a:rPr>
              <a:t>where the remaining five elements of x[10] will automatically be 0.</a:t>
            </a:r>
          </a:p>
        </p:txBody>
      </p:sp>
      <p:pic>
        <p:nvPicPr>
          <p:cNvPr id="472" name="Screen Shot 2019-10-21 at 8.46.14 PM.png" descr="Screen Shot 2019-10-21 at 8.46.14 PM.png"/>
          <p:cNvPicPr>
            <a:picLocks noChangeAspect="1"/>
          </p:cNvPicPr>
          <p:nvPr/>
        </p:nvPicPr>
        <p:blipFill>
          <a:blip r:embed="rId2"/>
          <a:stretch>
            <a:fillRect/>
          </a:stretch>
        </p:blipFill>
        <p:spPr>
          <a:xfrm>
            <a:off x="10763612" y="2934860"/>
            <a:ext cx="13130198" cy="8943099"/>
          </a:xfrm>
          <a:prstGeom prst="rect">
            <a:avLst/>
          </a:prstGeom>
          <a:ln w="12700">
            <a:miter lim="400000"/>
          </a:ln>
        </p:spPr>
      </p:pic>
      <p:sp>
        <p:nvSpPr>
          <p:cNvPr id="473" name="static int x[5] = {7,23,0,45,9};…"/>
          <p:cNvSpPr txBox="1"/>
          <p:nvPr/>
        </p:nvSpPr>
        <p:spPr>
          <a:xfrm>
            <a:off x="-236665" y="9110410"/>
            <a:ext cx="10895225" cy="2768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565150">
              <a:spcBef>
                <a:spcPts val="0"/>
              </a:spcBef>
              <a:tabLst>
                <a:tab pos="558800" algn="l"/>
              </a:tabLst>
              <a:defRPr>
                <a:solidFill>
                  <a:srgbClr val="E12DA0"/>
                </a:solidFill>
                <a:latin typeface="Menlo Regular"/>
                <a:ea typeface="Menlo Regular"/>
                <a:cs typeface="Menlo Regular"/>
                <a:sym typeface="Menlo Regular"/>
              </a:defRPr>
            </a:pPr>
            <a:r>
              <a:rPr>
                <a:solidFill>
                  <a:srgbClr val="E7E8EB"/>
                </a:solidFill>
              </a:rPr>
              <a:t>    </a:t>
            </a:r>
            <a:r>
              <a:t>static</a:t>
            </a:r>
            <a:r>
              <a:rPr>
                <a:solidFill>
                  <a:srgbClr val="E7E8EB"/>
                </a:solidFill>
              </a:rPr>
              <a:t> </a:t>
            </a:r>
            <a:r>
              <a:t>int</a:t>
            </a:r>
            <a:r>
              <a:rPr>
                <a:solidFill>
                  <a:srgbClr val="E7E8EB"/>
                </a:solidFill>
              </a:rPr>
              <a:t> x[</a:t>
            </a:r>
            <a:r>
              <a:rPr>
                <a:solidFill>
                  <a:srgbClr val="00AAA3"/>
                </a:solidFill>
              </a:rPr>
              <a:t>5</a:t>
            </a:r>
            <a:r>
              <a:rPr>
                <a:solidFill>
                  <a:srgbClr val="E7E8EB"/>
                </a:solidFill>
              </a:rPr>
              <a:t>] = {</a:t>
            </a:r>
            <a:r>
              <a:rPr>
                <a:solidFill>
                  <a:srgbClr val="00AAA3"/>
                </a:solidFill>
              </a:rPr>
              <a:t>7</a:t>
            </a:r>
            <a:r>
              <a:rPr>
                <a:solidFill>
                  <a:srgbClr val="E7E8EB"/>
                </a:solidFill>
              </a:rPr>
              <a:t>,</a:t>
            </a:r>
            <a:r>
              <a:rPr>
                <a:solidFill>
                  <a:srgbClr val="00AAA3"/>
                </a:solidFill>
              </a:rPr>
              <a:t>23</a:t>
            </a:r>
            <a:r>
              <a:rPr>
                <a:solidFill>
                  <a:srgbClr val="E7E8EB"/>
                </a:solidFill>
              </a:rPr>
              <a:t>,</a:t>
            </a:r>
            <a:r>
              <a:rPr>
                <a:solidFill>
                  <a:srgbClr val="00AAA3"/>
                </a:solidFill>
              </a:rPr>
              <a:t>0</a:t>
            </a:r>
            <a:r>
              <a:rPr>
                <a:solidFill>
                  <a:srgbClr val="E7E8EB"/>
                </a:solidFill>
              </a:rPr>
              <a:t>,</a:t>
            </a:r>
            <a:r>
              <a:rPr>
                <a:solidFill>
                  <a:srgbClr val="00AAA3"/>
                </a:solidFill>
              </a:rPr>
              <a:t>45</a:t>
            </a:r>
            <a:r>
              <a:rPr>
                <a:solidFill>
                  <a:srgbClr val="E7E8EB"/>
                </a:solidFill>
              </a:rPr>
              <a:t>,</a:t>
            </a:r>
            <a:r>
              <a:rPr>
                <a:solidFill>
                  <a:srgbClr val="00AAA3"/>
                </a:solidFill>
              </a:rPr>
              <a:t>9</a:t>
            </a:r>
            <a:r>
              <a:rPr>
                <a:solidFill>
                  <a:srgbClr val="E7E8EB"/>
                </a:solidFill>
              </a:rPr>
              <a:t>};</a:t>
            </a:r>
          </a:p>
          <a:p>
            <a:pPr defTabSz="565150">
              <a:spcBef>
                <a:spcPts val="0"/>
              </a:spcBef>
              <a:tabLst>
                <a:tab pos="558800" algn="l"/>
              </a:tabLst>
              <a:defRPr>
                <a:solidFill>
                  <a:srgbClr val="E7E8EB"/>
                </a:solidFill>
                <a:latin typeface="Menlo Regular"/>
                <a:ea typeface="Menlo Regular"/>
                <a:cs typeface="Menlo Regular"/>
                <a:sym typeface="Menlo Regular"/>
              </a:defRPr>
            </a:pPr>
            <a:r>
              <a:t>    </a:t>
            </a:r>
            <a:r>
              <a:rPr>
                <a:solidFill>
                  <a:srgbClr val="E12DA0"/>
                </a:solidFill>
              </a:rPr>
              <a:t>static</a:t>
            </a:r>
            <a:r>
              <a:t> </a:t>
            </a:r>
            <a:r>
              <a:rPr>
                <a:solidFill>
                  <a:srgbClr val="E12DA0"/>
                </a:solidFill>
              </a:rPr>
              <a:t>int</a:t>
            </a:r>
            <a:r>
              <a:t> x[] = {</a:t>
            </a:r>
            <a:r>
              <a:rPr>
                <a:solidFill>
                  <a:srgbClr val="00AAA3"/>
                </a:solidFill>
              </a:rPr>
              <a:t>7</a:t>
            </a:r>
            <a:r>
              <a:t>,</a:t>
            </a:r>
            <a:r>
              <a:rPr>
                <a:solidFill>
                  <a:srgbClr val="00AAA3"/>
                </a:solidFill>
              </a:rPr>
              <a:t>23</a:t>
            </a:r>
            <a:r>
              <a:t>,</a:t>
            </a:r>
            <a:r>
              <a:rPr>
                <a:solidFill>
                  <a:srgbClr val="00AAA3"/>
                </a:solidFill>
              </a:rPr>
              <a:t>0</a:t>
            </a:r>
            <a:r>
              <a:t>,</a:t>
            </a:r>
            <a:r>
              <a:rPr>
                <a:solidFill>
                  <a:srgbClr val="00AAA3"/>
                </a:solidFill>
              </a:rPr>
              <a:t>45</a:t>
            </a:r>
            <a:r>
              <a:t>,</a:t>
            </a:r>
            <a:r>
              <a:rPr>
                <a:solidFill>
                  <a:srgbClr val="00AAA3"/>
                </a:solidFill>
              </a:rPr>
              <a:t>9</a:t>
            </a:r>
            <a:r>
              <a:t>};</a:t>
            </a:r>
          </a:p>
          <a:p>
            <a:pPr defTabSz="565150">
              <a:spcBef>
                <a:spcPts val="0"/>
              </a:spcBef>
              <a:tabLst>
                <a:tab pos="558800" algn="l"/>
              </a:tabLst>
              <a:defRPr>
                <a:solidFill>
                  <a:srgbClr val="E7E8EB"/>
                </a:solidFill>
                <a:latin typeface="Menlo Regular"/>
                <a:ea typeface="Menlo Regular"/>
                <a:cs typeface="Menlo Regular"/>
                <a:sym typeface="Menlo Regular"/>
              </a:defRPr>
            </a:pPr>
            <a:r>
              <a:t>    </a:t>
            </a:r>
          </a:p>
          <a:p>
            <a:pPr defTabSz="565150">
              <a:spcBef>
                <a:spcPts val="0"/>
              </a:spcBef>
              <a:tabLst>
                <a:tab pos="558800" algn="l"/>
              </a:tabLst>
              <a:defRPr>
                <a:solidFill>
                  <a:srgbClr val="E12DA0"/>
                </a:solidFill>
                <a:latin typeface="Menlo Regular"/>
                <a:ea typeface="Menlo Regular"/>
                <a:cs typeface="Menlo Regular"/>
                <a:sym typeface="Menlo Regular"/>
              </a:defRPr>
            </a:pPr>
            <a:r>
              <a:rPr>
                <a:solidFill>
                  <a:srgbClr val="E7E8EB"/>
                </a:solidFill>
              </a:rPr>
              <a:t>    </a:t>
            </a:r>
            <a:r>
              <a:t>static</a:t>
            </a:r>
            <a:r>
              <a:rPr>
                <a:solidFill>
                  <a:srgbClr val="E7E8EB"/>
                </a:solidFill>
              </a:rPr>
              <a:t> </a:t>
            </a:r>
            <a:r>
              <a:t>int</a:t>
            </a:r>
            <a:r>
              <a:rPr>
                <a:solidFill>
                  <a:srgbClr val="E7E8EB"/>
                </a:solidFill>
              </a:rPr>
              <a:t> x[</a:t>
            </a:r>
            <a:r>
              <a:rPr>
                <a:solidFill>
                  <a:srgbClr val="00AAA3"/>
                </a:solidFill>
              </a:rPr>
              <a:t>10</a:t>
            </a:r>
            <a:r>
              <a:rPr>
                <a:solidFill>
                  <a:srgbClr val="E7E8EB"/>
                </a:solidFill>
              </a:rPr>
              <a:t>] = {</a:t>
            </a:r>
            <a:r>
              <a:rPr>
                <a:solidFill>
                  <a:srgbClr val="00AAA3"/>
                </a:solidFill>
              </a:rPr>
              <a:t>7</a:t>
            </a:r>
            <a:r>
              <a:rPr>
                <a:solidFill>
                  <a:srgbClr val="E7E8EB"/>
                </a:solidFill>
              </a:rPr>
              <a:t>,</a:t>
            </a:r>
            <a:r>
              <a:rPr>
                <a:solidFill>
                  <a:srgbClr val="00AAA3"/>
                </a:solidFill>
              </a:rPr>
              <a:t>23</a:t>
            </a:r>
            <a:r>
              <a:rPr>
                <a:solidFill>
                  <a:srgbClr val="E7E8EB"/>
                </a:solidFill>
              </a:rPr>
              <a:t>,</a:t>
            </a:r>
            <a:r>
              <a:rPr>
                <a:solidFill>
                  <a:srgbClr val="00AAA3"/>
                </a:solidFill>
              </a:rPr>
              <a:t>0</a:t>
            </a:r>
            <a:r>
              <a:rPr>
                <a:solidFill>
                  <a:srgbClr val="E7E8EB"/>
                </a:solidFill>
              </a:rPr>
              <a:t>,</a:t>
            </a:r>
            <a:r>
              <a:rPr>
                <a:solidFill>
                  <a:srgbClr val="00AAA3"/>
                </a:solidFill>
              </a:rPr>
              <a:t>45</a:t>
            </a:r>
            <a:r>
              <a:rPr>
                <a:solidFill>
                  <a:srgbClr val="E7E8EB"/>
                </a:solidFill>
              </a:rPr>
              <a:t>,</a:t>
            </a:r>
            <a:r>
              <a:rPr>
                <a:solidFill>
                  <a:srgbClr val="00AAA3"/>
                </a:solidFill>
              </a:rPr>
              <a:t>9</a:t>
            </a:r>
            <a:r>
              <a:rPr>
                <a:solidFill>
                  <a:srgbClr val="E7E8EB"/>
                </a:solidFill>
              </a:rPr>
              <a:t>,</a:t>
            </a:r>
            <a:r>
              <a:rPr>
                <a:solidFill>
                  <a:srgbClr val="00AAA3"/>
                </a:solidFill>
              </a:rPr>
              <a:t>0</a:t>
            </a:r>
            <a:r>
              <a:rPr>
                <a:solidFill>
                  <a:srgbClr val="E7E8EB"/>
                </a:solidFill>
              </a:rPr>
              <a:t>,</a:t>
            </a:r>
            <a:r>
              <a:rPr>
                <a:solidFill>
                  <a:srgbClr val="00AAA3"/>
                </a:solidFill>
              </a:rPr>
              <a:t>0</a:t>
            </a:r>
            <a:r>
              <a:rPr>
                <a:solidFill>
                  <a:srgbClr val="E7E8EB"/>
                </a:solidFill>
              </a:rPr>
              <a:t>,</a:t>
            </a:r>
            <a:r>
              <a:rPr>
                <a:solidFill>
                  <a:srgbClr val="00AAA3"/>
                </a:solidFill>
              </a:rPr>
              <a:t>0</a:t>
            </a:r>
            <a:r>
              <a:rPr>
                <a:solidFill>
                  <a:srgbClr val="E7E8EB"/>
                </a:solidFill>
              </a:rPr>
              <a:t>,</a:t>
            </a:r>
            <a:r>
              <a:rPr>
                <a:solidFill>
                  <a:srgbClr val="00AAA3"/>
                </a:solidFill>
              </a:rPr>
              <a:t>0</a:t>
            </a:r>
            <a:r>
              <a:rPr>
                <a:solidFill>
                  <a:srgbClr val="E7E8EB"/>
                </a:solidFill>
              </a:rPr>
              <a:t>,</a:t>
            </a:r>
            <a:r>
              <a:rPr>
                <a:solidFill>
                  <a:srgbClr val="00AAA3"/>
                </a:solidFill>
              </a:rPr>
              <a:t>0</a:t>
            </a:r>
            <a:r>
              <a:rPr>
                <a:solidFill>
                  <a:srgbClr val="E7E8EB"/>
                </a:solidFill>
              </a:rPr>
              <a:t>};</a:t>
            </a:r>
          </a:p>
          <a:p>
            <a:pPr defTabSz="565150">
              <a:spcBef>
                <a:spcPts val="0"/>
              </a:spcBef>
              <a:tabLst>
                <a:tab pos="558800" algn="l"/>
              </a:tabLst>
              <a:defRPr>
                <a:solidFill>
                  <a:srgbClr val="E12DA0"/>
                </a:solidFill>
                <a:latin typeface="Menlo Regular"/>
                <a:ea typeface="Menlo Regular"/>
                <a:cs typeface="Menlo Regular"/>
                <a:sym typeface="Menlo Regular"/>
              </a:defRPr>
            </a:pPr>
            <a:r>
              <a:rPr>
                <a:solidFill>
                  <a:srgbClr val="E7E8EB"/>
                </a:solidFill>
              </a:rPr>
              <a:t>    </a:t>
            </a:r>
            <a:r>
              <a:t>static</a:t>
            </a:r>
            <a:r>
              <a:rPr>
                <a:solidFill>
                  <a:srgbClr val="E7E8EB"/>
                </a:solidFill>
              </a:rPr>
              <a:t> </a:t>
            </a:r>
            <a:r>
              <a:t>int</a:t>
            </a:r>
            <a:r>
              <a:rPr>
                <a:solidFill>
                  <a:srgbClr val="E7E8EB"/>
                </a:solidFill>
              </a:rPr>
              <a:t> x[</a:t>
            </a:r>
            <a:r>
              <a:rPr>
                <a:solidFill>
                  <a:srgbClr val="00AAA3"/>
                </a:solidFill>
              </a:rPr>
              <a:t>10</a:t>
            </a:r>
            <a:r>
              <a:rPr>
                <a:solidFill>
                  <a:srgbClr val="E7E8EB"/>
                </a:solidFill>
              </a:rPr>
              <a:t>] = {</a:t>
            </a:r>
            <a:r>
              <a:rPr>
                <a:solidFill>
                  <a:srgbClr val="00AAA3"/>
                </a:solidFill>
              </a:rPr>
              <a:t>7</a:t>
            </a:r>
            <a:r>
              <a:rPr>
                <a:solidFill>
                  <a:srgbClr val="E7E8EB"/>
                </a:solidFill>
              </a:rPr>
              <a:t>,</a:t>
            </a:r>
            <a:r>
              <a:rPr>
                <a:solidFill>
                  <a:srgbClr val="00AAA3"/>
                </a:solidFill>
              </a:rPr>
              <a:t>23</a:t>
            </a:r>
            <a:r>
              <a:rPr>
                <a:solidFill>
                  <a:srgbClr val="E7E8EB"/>
                </a:solidFill>
              </a:rPr>
              <a:t>,</a:t>
            </a:r>
            <a:r>
              <a:rPr>
                <a:solidFill>
                  <a:srgbClr val="00AAA3"/>
                </a:solidFill>
              </a:rPr>
              <a:t>0</a:t>
            </a:r>
            <a:r>
              <a:rPr>
                <a:solidFill>
                  <a:srgbClr val="E7E8EB"/>
                </a:solidFill>
              </a:rPr>
              <a:t>,</a:t>
            </a:r>
            <a:r>
              <a:rPr>
                <a:solidFill>
                  <a:srgbClr val="00AAA3"/>
                </a:solidFill>
              </a:rPr>
              <a:t>45</a:t>
            </a:r>
            <a:r>
              <a:rPr>
                <a:solidFill>
                  <a:srgbClr val="E7E8EB"/>
                </a:solidFill>
              </a:rPr>
              <a:t>,</a:t>
            </a:r>
            <a:r>
              <a:rPr>
                <a:solidFill>
                  <a:srgbClr val="00AAA3"/>
                </a:solidFill>
              </a:rPr>
              <a:t>9</a:t>
            </a:r>
            <a:r>
              <a:rPr>
                <a:solidFill>
                  <a:srgbClr val="E7E8EB"/>
                </a:solidFill>
              </a:rPr>
              <a:t>};</a:t>
            </a:r>
          </a:p>
        </p:txBody>
      </p:sp>
    </p:spTree>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 name="C programming language"/>
          <p:cNvSpPr txBox="1">
            <a:spLocks noGrp="1"/>
          </p:cNvSpPr>
          <p:nvPr>
            <p:ph type="body" idx="21"/>
          </p:nvPr>
        </p:nvSpPr>
        <p:spPr>
          <a:prstGeom prst="rect">
            <a:avLst/>
          </a:prstGeom>
        </p:spPr>
        <p:txBody>
          <a:bodyPr/>
          <a:lstStyle/>
          <a:p>
            <a:r>
              <a:t>C programming language</a:t>
            </a:r>
          </a:p>
        </p:txBody>
      </p:sp>
      <p:sp>
        <p:nvSpPr>
          <p:cNvPr id="476" name="Arrays"/>
          <p:cNvSpPr txBox="1">
            <a:spLocks noGrp="1"/>
          </p:cNvSpPr>
          <p:nvPr>
            <p:ph type="title"/>
          </p:nvPr>
        </p:nvSpPr>
        <p:spPr>
          <a:prstGeom prst="rect">
            <a:avLst/>
          </a:prstGeom>
        </p:spPr>
        <p:txBody>
          <a:bodyPr/>
          <a:lstStyle>
            <a:lvl1pPr defTabSz="685165">
              <a:spcBef>
                <a:spcPts val="3200"/>
              </a:spcBef>
              <a:defRPr sz="7221"/>
            </a:lvl1pPr>
          </a:lstStyle>
          <a:p>
            <a:r>
              <a:t>Arrays</a:t>
            </a:r>
          </a:p>
        </p:txBody>
      </p:sp>
      <p:sp>
        <p:nvSpPr>
          <p:cNvPr id="477" name="The array and pointer are closely related, in that x[i] and *(x+i) both get the i+1 element in the array.…"/>
          <p:cNvSpPr txBox="1">
            <a:spLocks noGrp="1"/>
          </p:cNvSpPr>
          <p:nvPr>
            <p:ph type="body" sz="half" idx="1"/>
          </p:nvPr>
        </p:nvSpPr>
        <p:spPr>
          <a:xfrm>
            <a:off x="762000" y="3364258"/>
            <a:ext cx="22860000" cy="3858900"/>
          </a:xfrm>
          <a:prstGeom prst="rect">
            <a:avLst/>
          </a:prstGeom>
        </p:spPr>
        <p:txBody>
          <a:bodyPr/>
          <a:lstStyle/>
          <a:p>
            <a:pPr>
              <a:defRPr sz="4000"/>
            </a:pPr>
            <a:r>
              <a:rPr dirty="0">
                <a:solidFill>
                  <a:schemeClr val="bg1">
                    <a:lumMod val="10000"/>
                    <a:lumOff val="90000"/>
                  </a:schemeClr>
                </a:solidFill>
              </a:rPr>
              <a:t>The array and pointer are closely related, in that </a:t>
            </a:r>
            <a:r>
              <a:rPr b="1" dirty="0">
                <a:solidFill>
                  <a:schemeClr val="bg1">
                    <a:lumMod val="10000"/>
                    <a:lumOff val="90000"/>
                  </a:schemeClr>
                </a:solidFill>
                <a:latin typeface="Avenir Next Regular"/>
                <a:ea typeface="Avenir Next Regular"/>
                <a:cs typeface="Avenir Next Regular"/>
                <a:sym typeface="Avenir Next Regular"/>
              </a:rPr>
              <a:t>x[</a:t>
            </a:r>
            <a:r>
              <a:rPr b="1" dirty="0" err="1">
                <a:solidFill>
                  <a:schemeClr val="bg1">
                    <a:lumMod val="10000"/>
                    <a:lumOff val="90000"/>
                  </a:schemeClr>
                </a:solidFill>
                <a:latin typeface="Avenir Next Regular"/>
                <a:ea typeface="Avenir Next Regular"/>
                <a:cs typeface="Avenir Next Regular"/>
                <a:sym typeface="Avenir Next Regular"/>
              </a:rPr>
              <a:t>i</a:t>
            </a:r>
            <a:r>
              <a:rPr b="1" dirty="0">
                <a:solidFill>
                  <a:schemeClr val="bg1">
                    <a:lumMod val="10000"/>
                    <a:lumOff val="90000"/>
                  </a:schemeClr>
                </a:solidFill>
                <a:latin typeface="Avenir Next Regular"/>
                <a:ea typeface="Avenir Next Regular"/>
                <a:cs typeface="Avenir Next Regular"/>
                <a:sym typeface="Avenir Next Regular"/>
              </a:rPr>
              <a:t>]</a:t>
            </a:r>
            <a:r>
              <a:rPr dirty="0">
                <a:solidFill>
                  <a:schemeClr val="bg1">
                    <a:lumMod val="10000"/>
                    <a:lumOff val="90000"/>
                  </a:schemeClr>
                </a:solidFill>
              </a:rPr>
              <a:t> and </a:t>
            </a:r>
            <a:r>
              <a:rPr b="1" dirty="0">
                <a:solidFill>
                  <a:schemeClr val="bg1">
                    <a:lumMod val="10000"/>
                    <a:lumOff val="90000"/>
                  </a:schemeClr>
                </a:solidFill>
                <a:latin typeface="Avenir Next Regular"/>
                <a:ea typeface="Avenir Next Regular"/>
                <a:cs typeface="Avenir Next Regular"/>
                <a:sym typeface="Avenir Next Regular"/>
              </a:rPr>
              <a:t>*(</a:t>
            </a:r>
            <a:r>
              <a:rPr b="1" dirty="0" err="1">
                <a:solidFill>
                  <a:schemeClr val="bg1">
                    <a:lumMod val="10000"/>
                    <a:lumOff val="90000"/>
                  </a:schemeClr>
                </a:solidFill>
                <a:latin typeface="Avenir Next Regular"/>
                <a:ea typeface="Avenir Next Regular"/>
                <a:cs typeface="Avenir Next Regular"/>
                <a:sym typeface="Avenir Next Regular"/>
              </a:rPr>
              <a:t>x+i</a:t>
            </a:r>
            <a:r>
              <a:rPr b="1" dirty="0">
                <a:solidFill>
                  <a:schemeClr val="bg1">
                    <a:lumMod val="10000"/>
                    <a:lumOff val="90000"/>
                  </a:schemeClr>
                </a:solidFill>
                <a:latin typeface="Avenir Next Regular"/>
                <a:ea typeface="Avenir Next Regular"/>
                <a:cs typeface="Avenir Next Regular"/>
                <a:sym typeface="Avenir Next Regular"/>
              </a:rPr>
              <a:t>)</a:t>
            </a:r>
            <a:r>
              <a:rPr dirty="0">
                <a:solidFill>
                  <a:schemeClr val="bg1">
                    <a:lumMod val="10000"/>
                    <a:lumOff val="90000"/>
                  </a:schemeClr>
                </a:solidFill>
              </a:rPr>
              <a:t> both get the i+1 element in the array.</a:t>
            </a:r>
          </a:p>
          <a:p>
            <a:pPr>
              <a:defRPr sz="4000"/>
            </a:pPr>
            <a:r>
              <a:rPr dirty="0">
                <a:solidFill>
                  <a:schemeClr val="bg1">
                    <a:lumMod val="10000"/>
                    <a:lumOff val="90000"/>
                  </a:schemeClr>
                </a:solidFill>
              </a:rPr>
              <a:t>There are differences between them, however. An array name is a constant, while a pointer is a variable, so</a:t>
            </a:r>
          </a:p>
        </p:txBody>
      </p:sp>
      <p:sp>
        <p:nvSpPr>
          <p:cNvPr id="478" name="int x[10], *px;…"/>
          <p:cNvSpPr txBox="1"/>
          <p:nvPr/>
        </p:nvSpPr>
        <p:spPr>
          <a:xfrm>
            <a:off x="3984339" y="8049959"/>
            <a:ext cx="16415322" cy="23696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439419">
              <a:spcBef>
                <a:spcPts val="0"/>
              </a:spcBef>
              <a:tabLst>
                <a:tab pos="431800" algn="l"/>
              </a:tabLst>
              <a:defRPr sz="5000">
                <a:solidFill>
                  <a:srgbClr val="E7E8EB"/>
                </a:solidFill>
                <a:latin typeface="Menlo Regular"/>
                <a:ea typeface="Menlo Regular"/>
                <a:cs typeface="Menlo Regular"/>
                <a:sym typeface="Menlo Regular"/>
              </a:defRPr>
            </a:pPr>
            <a:r>
              <a:rPr>
                <a:solidFill>
                  <a:srgbClr val="E12DA0"/>
                </a:solidFill>
              </a:rPr>
              <a:t>int</a:t>
            </a:r>
            <a:r>
              <a:t> x[</a:t>
            </a:r>
            <a:r>
              <a:rPr>
                <a:solidFill>
                  <a:srgbClr val="00AAA3"/>
                </a:solidFill>
              </a:rPr>
              <a:t>10</a:t>
            </a:r>
            <a:r>
              <a:t>], *px;</a:t>
            </a:r>
          </a:p>
          <a:p>
            <a:pPr defTabSz="439419">
              <a:spcBef>
                <a:spcPts val="0"/>
              </a:spcBef>
              <a:tabLst>
                <a:tab pos="431800" algn="l"/>
              </a:tabLst>
              <a:defRPr sz="5000">
                <a:solidFill>
                  <a:srgbClr val="E7E8EB"/>
                </a:solidFill>
                <a:latin typeface="Menlo Regular"/>
                <a:ea typeface="Menlo Regular"/>
                <a:cs typeface="Menlo Regular"/>
                <a:sym typeface="Menlo Regular"/>
              </a:defRPr>
            </a:pPr>
            <a:r>
              <a:t>px = x; px++; </a:t>
            </a:r>
            <a:r>
              <a:rPr>
                <a:solidFill>
                  <a:srgbClr val="23AD68"/>
                </a:solidFill>
                <a:latin typeface="Helvetica"/>
                <a:ea typeface="Helvetica"/>
                <a:cs typeface="Helvetica"/>
                <a:sym typeface="Helvetica"/>
              </a:rPr>
              <a:t>/** valid **/</a:t>
            </a:r>
          </a:p>
          <a:p>
            <a:pPr defTabSz="439419">
              <a:spcBef>
                <a:spcPts val="0"/>
              </a:spcBef>
              <a:tabLst>
                <a:tab pos="431800" algn="l"/>
              </a:tabLst>
              <a:defRPr sz="5000">
                <a:solidFill>
                  <a:srgbClr val="23AD68"/>
                </a:solidFill>
                <a:latin typeface="Helvetica"/>
                <a:ea typeface="Helvetica"/>
                <a:cs typeface="Helvetica"/>
                <a:sym typeface="Helvetica"/>
              </a:defRPr>
            </a:pPr>
            <a:r>
              <a:rPr>
                <a:solidFill>
                  <a:srgbClr val="E7E8EB"/>
                </a:solidFill>
                <a:latin typeface="Menlo Regular"/>
                <a:ea typeface="Menlo Regular"/>
                <a:cs typeface="Menlo Regular"/>
                <a:sym typeface="Menlo Regular"/>
              </a:rPr>
              <a:t>x = px; x++; </a:t>
            </a:r>
            <a:r>
              <a:t>/** invalid, cannot assign a new value **/</a:t>
            </a:r>
          </a:p>
        </p:txBody>
      </p:sp>
    </p:spTree>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C programming language"/>
          <p:cNvSpPr txBox="1">
            <a:spLocks noGrp="1"/>
          </p:cNvSpPr>
          <p:nvPr>
            <p:ph type="body" idx="21"/>
          </p:nvPr>
        </p:nvSpPr>
        <p:spPr>
          <a:prstGeom prst="rect">
            <a:avLst/>
          </a:prstGeom>
        </p:spPr>
        <p:txBody>
          <a:bodyPr/>
          <a:lstStyle/>
          <a:p>
            <a:r>
              <a:t>C programming language</a:t>
            </a:r>
          </a:p>
        </p:txBody>
      </p:sp>
      <p:sp>
        <p:nvSpPr>
          <p:cNvPr id="481" name="Multidimensional array"/>
          <p:cNvSpPr txBox="1">
            <a:spLocks noGrp="1"/>
          </p:cNvSpPr>
          <p:nvPr>
            <p:ph type="title"/>
          </p:nvPr>
        </p:nvSpPr>
        <p:spPr>
          <a:prstGeom prst="rect">
            <a:avLst/>
          </a:prstGeom>
        </p:spPr>
        <p:txBody>
          <a:bodyPr/>
          <a:lstStyle>
            <a:lvl1pPr defTabSz="685165">
              <a:spcBef>
                <a:spcPts val="3200"/>
              </a:spcBef>
              <a:defRPr sz="7221"/>
            </a:lvl1pPr>
          </a:lstStyle>
          <a:p>
            <a:r>
              <a:t>Multidimensional array</a:t>
            </a:r>
          </a:p>
        </p:txBody>
      </p:sp>
      <p:sp>
        <p:nvSpPr>
          <p:cNvPr id="482" name="A multidimensional array can be defined and initialized with the following syntax:."/>
          <p:cNvSpPr txBox="1">
            <a:spLocks noGrp="1"/>
          </p:cNvSpPr>
          <p:nvPr>
            <p:ph type="body" sz="half" idx="1"/>
          </p:nvPr>
        </p:nvSpPr>
        <p:spPr>
          <a:xfrm>
            <a:off x="762000" y="3364258"/>
            <a:ext cx="22860000" cy="3858900"/>
          </a:xfrm>
          <a:prstGeom prst="rect">
            <a:avLst/>
          </a:prstGeom>
        </p:spPr>
        <p:txBody>
          <a:bodyPr/>
          <a:lstStyle>
            <a:lvl1pPr>
              <a:defRPr sz="4000"/>
            </a:lvl1pPr>
          </a:lstStyle>
          <a:p>
            <a:r>
              <a:rPr dirty="0">
                <a:solidFill>
                  <a:schemeClr val="bg1">
                    <a:lumMod val="10000"/>
                    <a:lumOff val="90000"/>
                  </a:schemeClr>
                </a:solidFill>
              </a:rPr>
              <a:t>A multidimensional array can be defined and initialized with the following syntax:.</a:t>
            </a:r>
          </a:p>
        </p:txBody>
      </p:sp>
      <p:pic>
        <p:nvPicPr>
          <p:cNvPr id="483" name="Screen Shot 2019-10-21 at 9.31.54 PM.png" descr="Screen Shot 2019-10-21 at 9.31.54 PM.png"/>
          <p:cNvPicPr>
            <a:picLocks noChangeAspect="1"/>
          </p:cNvPicPr>
          <p:nvPr/>
        </p:nvPicPr>
        <p:blipFill>
          <a:blip r:embed="rId2"/>
          <a:stretch>
            <a:fillRect/>
          </a:stretch>
        </p:blipFill>
        <p:spPr>
          <a:xfrm>
            <a:off x="507184" y="4434574"/>
            <a:ext cx="23369632" cy="3105244"/>
          </a:xfrm>
          <a:prstGeom prst="rect">
            <a:avLst/>
          </a:prstGeom>
          <a:ln w="12700">
            <a:miter lim="400000"/>
          </a:ln>
        </p:spPr>
      </p:pic>
      <p:sp>
        <p:nvSpPr>
          <p:cNvPr id="484" name="static int x[][3] = {{3, 6, 9}, {4, 8, 12}}; /* static--can be initialized */…"/>
          <p:cNvSpPr txBox="1"/>
          <p:nvPr/>
        </p:nvSpPr>
        <p:spPr>
          <a:xfrm>
            <a:off x="1863600" y="8586077"/>
            <a:ext cx="20720392" cy="52376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sz="3500">
                <a:solidFill>
                  <a:srgbClr val="51C34F"/>
                </a:solidFill>
                <a:latin typeface="Menlo Regular"/>
                <a:ea typeface="Menlo Regular"/>
                <a:cs typeface="Menlo Regular"/>
                <a:sym typeface="Menlo Regular"/>
              </a:defRPr>
            </a:pPr>
            <a:r>
              <a:rPr>
                <a:solidFill>
                  <a:srgbClr val="E12DA0"/>
                </a:solidFill>
              </a:rPr>
              <a:t>static</a:t>
            </a:r>
            <a:r>
              <a:rPr>
                <a:solidFill>
                  <a:srgbClr val="E7E8EB"/>
                </a:solidFill>
              </a:rPr>
              <a:t> </a:t>
            </a:r>
            <a:r>
              <a:rPr>
                <a:solidFill>
                  <a:srgbClr val="E12DA0"/>
                </a:solidFill>
              </a:rPr>
              <a:t>int</a:t>
            </a:r>
            <a:r>
              <a:rPr>
                <a:solidFill>
                  <a:srgbClr val="E7E8EB"/>
                </a:solidFill>
              </a:rPr>
              <a:t> x[][</a:t>
            </a:r>
            <a:r>
              <a:rPr>
                <a:solidFill>
                  <a:srgbClr val="00AAA3"/>
                </a:solidFill>
              </a:rPr>
              <a:t>3</a:t>
            </a:r>
            <a:r>
              <a:rPr>
                <a:solidFill>
                  <a:srgbClr val="E7E8EB"/>
                </a:solidFill>
              </a:rPr>
              <a:t>] = {{</a:t>
            </a:r>
            <a:r>
              <a:rPr>
                <a:solidFill>
                  <a:srgbClr val="00AAA3"/>
                </a:solidFill>
              </a:rPr>
              <a:t>3</a:t>
            </a:r>
            <a:r>
              <a:rPr>
                <a:solidFill>
                  <a:srgbClr val="E7E8EB"/>
                </a:solidFill>
              </a:rPr>
              <a:t>, </a:t>
            </a:r>
            <a:r>
              <a:rPr>
                <a:solidFill>
                  <a:srgbClr val="00AAA3"/>
                </a:solidFill>
              </a:rPr>
              <a:t>6</a:t>
            </a:r>
            <a:r>
              <a:rPr>
                <a:solidFill>
                  <a:srgbClr val="E7E8EB"/>
                </a:solidFill>
              </a:rPr>
              <a:t>, </a:t>
            </a:r>
            <a:r>
              <a:rPr>
                <a:solidFill>
                  <a:srgbClr val="00AAA3"/>
                </a:solidFill>
              </a:rPr>
              <a:t>9</a:t>
            </a:r>
            <a:r>
              <a:rPr>
                <a:solidFill>
                  <a:srgbClr val="E7E8EB"/>
                </a:solidFill>
              </a:rPr>
              <a:t>}, {</a:t>
            </a:r>
            <a:r>
              <a:rPr>
                <a:solidFill>
                  <a:srgbClr val="00AAA3"/>
                </a:solidFill>
              </a:rPr>
              <a:t>4</a:t>
            </a:r>
            <a:r>
              <a:rPr>
                <a:solidFill>
                  <a:srgbClr val="E7E8EB"/>
                </a:solidFill>
              </a:rPr>
              <a:t>, </a:t>
            </a:r>
            <a:r>
              <a:rPr>
                <a:solidFill>
                  <a:srgbClr val="00AAA3"/>
                </a:solidFill>
              </a:rPr>
              <a:t>8</a:t>
            </a:r>
            <a:r>
              <a:rPr>
                <a:solidFill>
                  <a:srgbClr val="E7E8EB"/>
                </a:solidFill>
              </a:rPr>
              <a:t>, </a:t>
            </a:r>
            <a:r>
              <a:rPr>
                <a:solidFill>
                  <a:srgbClr val="00AAA3"/>
                </a:solidFill>
              </a:rPr>
              <a:t>12</a:t>
            </a:r>
            <a:r>
              <a:rPr>
                <a:solidFill>
                  <a:srgbClr val="E7E8EB"/>
                </a:solidFill>
              </a:rPr>
              <a:t>}}; </a:t>
            </a:r>
            <a:r>
              <a:t>/* static--can be initialized */</a:t>
            </a:r>
            <a:endParaRPr>
              <a:solidFill>
                <a:srgbClr val="E7E8EB"/>
              </a:solidFill>
            </a:endParaRPr>
          </a:p>
          <a:p>
            <a:pPr defTabSz="628015">
              <a:spcBef>
                <a:spcPts val="0"/>
              </a:spcBef>
              <a:tabLst>
                <a:tab pos="622300" algn="l"/>
              </a:tabLst>
              <a:defRPr sz="3500">
                <a:solidFill>
                  <a:srgbClr val="23AD68"/>
                </a:solidFill>
                <a:latin typeface="Menlo Regular"/>
                <a:ea typeface="Menlo Regular"/>
                <a:cs typeface="Menlo Regular"/>
                <a:sym typeface="Menlo Regular"/>
              </a:defRPr>
            </a:pPr>
            <a:r>
              <a:rPr>
                <a:solidFill>
                  <a:srgbClr val="E12DA0"/>
                </a:solidFill>
              </a:rPr>
              <a:t>static</a:t>
            </a:r>
            <a:r>
              <a:rPr>
                <a:solidFill>
                  <a:srgbClr val="E7E8EB"/>
                </a:solidFill>
              </a:rPr>
              <a:t> </a:t>
            </a:r>
            <a:r>
              <a:rPr>
                <a:solidFill>
                  <a:srgbClr val="E12DA0"/>
                </a:solidFill>
              </a:rPr>
              <a:t>int</a:t>
            </a:r>
            <a:r>
              <a:rPr>
                <a:solidFill>
                  <a:srgbClr val="E7E8EB"/>
                </a:solidFill>
              </a:rPr>
              <a:t> y[</a:t>
            </a:r>
            <a:r>
              <a:rPr>
                <a:solidFill>
                  <a:srgbClr val="00AAA3"/>
                </a:solidFill>
              </a:rPr>
              <a:t>2</a:t>
            </a:r>
            <a:r>
              <a:rPr>
                <a:solidFill>
                  <a:srgbClr val="E7E8EB"/>
                </a:solidFill>
              </a:rPr>
              <a:t>][</a:t>
            </a:r>
            <a:r>
              <a:rPr>
                <a:solidFill>
                  <a:srgbClr val="00AAA3"/>
                </a:solidFill>
              </a:rPr>
              <a:t>3</a:t>
            </a:r>
            <a:r>
              <a:rPr>
                <a:solidFill>
                  <a:srgbClr val="E7E8EB"/>
                </a:solidFill>
              </a:rPr>
              <a:t>] = {{</a:t>
            </a:r>
            <a:r>
              <a:rPr>
                <a:solidFill>
                  <a:srgbClr val="00AAA3"/>
                </a:solidFill>
              </a:rPr>
              <a:t>3</a:t>
            </a:r>
            <a:r>
              <a:rPr>
                <a:solidFill>
                  <a:srgbClr val="E7E8EB"/>
                </a:solidFill>
              </a:rPr>
              <a:t>},{</a:t>
            </a:r>
            <a:r>
              <a:rPr>
                <a:solidFill>
                  <a:srgbClr val="00AAA3"/>
                </a:solidFill>
              </a:rPr>
              <a:t>4</a:t>
            </a:r>
            <a:r>
              <a:rPr>
                <a:solidFill>
                  <a:srgbClr val="E7E8EB"/>
                </a:solidFill>
              </a:rPr>
              <a:t>}};                </a:t>
            </a:r>
            <a:r>
              <a:rPr>
                <a:latin typeface="Helvetica"/>
                <a:ea typeface="Helvetica"/>
                <a:cs typeface="Helvetica"/>
                <a:sym typeface="Helvetica"/>
              </a:rPr>
              <a:t>/* OR {{3,0,0},{4,0,0}}  */</a:t>
            </a:r>
            <a:endParaRPr>
              <a:solidFill>
                <a:srgbClr val="E7E8EB"/>
              </a:solidFill>
            </a:endParaRPr>
          </a:p>
          <a:p>
            <a:pPr defTabSz="628015">
              <a:spcBef>
                <a:spcPts val="0"/>
              </a:spcBef>
              <a:tabLst>
                <a:tab pos="622300" algn="l"/>
              </a:tabLst>
              <a:defRPr sz="3500">
                <a:solidFill>
                  <a:srgbClr val="E7E8EB"/>
                </a:solidFill>
                <a:latin typeface="Menlo Regular"/>
                <a:ea typeface="Menlo Regular"/>
                <a:cs typeface="Menlo Regular"/>
                <a:sym typeface="Menlo Regular"/>
              </a:defRPr>
            </a:pPr>
            <a:endParaRPr>
              <a:solidFill>
                <a:srgbClr val="E7E8EB"/>
              </a:solidFill>
            </a:endParaRPr>
          </a:p>
          <a:p>
            <a:pPr defTabSz="628015">
              <a:spcBef>
                <a:spcPts val="0"/>
              </a:spcBef>
              <a:tabLst>
                <a:tab pos="622300" algn="l"/>
              </a:tabLst>
              <a:defRPr sz="3500">
                <a:solidFill>
                  <a:srgbClr val="E7E8EB"/>
                </a:solidFill>
                <a:latin typeface="Menlo Regular"/>
                <a:ea typeface="Menlo Regular"/>
                <a:cs typeface="Menlo Regular"/>
                <a:sym typeface="Menlo Regular"/>
              </a:defRPr>
            </a:pPr>
            <a:r>
              <a:t>main()</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    </a:t>
            </a:r>
            <a:r>
              <a:rPr>
                <a:solidFill>
                  <a:srgbClr val="E12DA0"/>
                </a:solidFill>
              </a:rPr>
              <a:t>int</a:t>
            </a:r>
            <a:r>
              <a:t> z[</a:t>
            </a:r>
            <a:r>
              <a:rPr>
                <a:solidFill>
                  <a:srgbClr val="00AAA3"/>
                </a:solidFill>
              </a:rPr>
              <a:t>2</a:t>
            </a:r>
            <a:r>
              <a:t>][</a:t>
            </a:r>
            <a:r>
              <a:rPr>
                <a:solidFill>
                  <a:srgbClr val="00AAA3"/>
                </a:solidFill>
              </a:rPr>
              <a:t>3</a:t>
            </a:r>
            <a:r>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    </a:t>
            </a:r>
            <a:r>
              <a:rPr>
                <a:solidFill>
                  <a:srgbClr val="18B5B1"/>
                </a:solidFill>
              </a:rPr>
              <a:t>printf</a:t>
            </a:r>
            <a:r>
              <a:t>(</a:t>
            </a:r>
            <a:r>
              <a:rPr>
                <a:solidFill>
                  <a:srgbClr val="DE3A3C"/>
                </a:solidFill>
              </a:rPr>
              <a:t>"%d\n"</a:t>
            </a:r>
            <a:r>
              <a:t>, </a:t>
            </a:r>
            <a:r>
              <a:rPr>
                <a:solidFill>
                  <a:srgbClr val="18B5B1"/>
                </a:solidFill>
              </a:rPr>
              <a:t>x</a:t>
            </a:r>
            <a:r>
              <a:t>[</a:t>
            </a:r>
            <a:r>
              <a:rPr>
                <a:solidFill>
                  <a:srgbClr val="00AAA3"/>
                </a:solidFill>
              </a:rPr>
              <a:t>1</a:t>
            </a:r>
            <a:r>
              <a:t>][</a:t>
            </a:r>
            <a:r>
              <a:rPr>
                <a:solidFill>
                  <a:srgbClr val="00AAA3"/>
                </a:solidFill>
              </a:rPr>
              <a:t>2</a:t>
            </a:r>
            <a:r>
              <a:t>]);                     </a:t>
            </a:r>
            <a:r>
              <a:rPr>
                <a:solidFill>
                  <a:srgbClr val="23AD68"/>
                </a:solidFill>
                <a:latin typeface="Helvetica"/>
                <a:ea typeface="Helvetica"/>
                <a:cs typeface="Helvetica"/>
                <a:sym typeface="Helvetica"/>
              </a:rPr>
              <a:t>/**  output: 12  **/</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a:t>
            </a:r>
          </a:p>
          <a:p>
            <a:pPr defTabSz="628015">
              <a:spcBef>
                <a:spcPts val="0"/>
              </a:spcBef>
              <a:tabLst>
                <a:tab pos="622300" algn="l"/>
              </a:tabLst>
              <a:defRPr sz="3500">
                <a:solidFill>
                  <a:srgbClr val="E7E8EB"/>
                </a:solidFill>
                <a:latin typeface="Menlo Regular"/>
                <a:ea typeface="Menlo Regular"/>
                <a:cs typeface="Menlo Regular"/>
                <a:sym typeface="Menlo Regular"/>
              </a:defRPr>
            </a:pPr>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Day 1 - Extensive iOS App Development Training"/>
          <p:cNvSpPr txBox="1">
            <a:spLocks noGrp="1"/>
          </p:cNvSpPr>
          <p:nvPr>
            <p:ph type="body" idx="21"/>
          </p:nvPr>
        </p:nvSpPr>
        <p:spPr>
          <a:prstGeom prst="rect">
            <a:avLst/>
          </a:prstGeom>
        </p:spPr>
        <p:txBody>
          <a:bodyPr/>
          <a:lstStyle/>
          <a:p>
            <a:r>
              <a:t>Day 1 - Extensive iOS App Development Training</a:t>
            </a:r>
          </a:p>
        </p:txBody>
      </p:sp>
      <p:sp>
        <p:nvSpPr>
          <p:cNvPr id="213" name="Xcode"/>
          <p:cNvSpPr txBox="1">
            <a:spLocks noGrp="1"/>
          </p:cNvSpPr>
          <p:nvPr>
            <p:ph type="title"/>
          </p:nvPr>
        </p:nvSpPr>
        <p:spPr>
          <a:prstGeom prst="rect">
            <a:avLst/>
          </a:prstGeom>
        </p:spPr>
        <p:txBody>
          <a:bodyPr/>
          <a:lstStyle>
            <a:lvl1pPr defTabSz="685165">
              <a:spcBef>
                <a:spcPts val="3200"/>
              </a:spcBef>
              <a:defRPr sz="7221"/>
            </a:lvl1pPr>
          </a:lstStyle>
          <a:p>
            <a:r>
              <a:t>Xcode</a:t>
            </a:r>
          </a:p>
        </p:txBody>
      </p:sp>
      <p:sp>
        <p:nvSpPr>
          <p:cNvPr id="214" name="Xcode is an integrated development environment for macOS containing a suite of software development tools developed by Apple for developing software for macOS, iOS, iPadOS, watchOS, and tvOS"/>
          <p:cNvSpPr txBox="1">
            <a:spLocks noGrp="1"/>
          </p:cNvSpPr>
          <p:nvPr>
            <p:ph type="body" idx="1"/>
          </p:nvPr>
        </p:nvSpPr>
        <p:spPr>
          <a:prstGeom prst="rect">
            <a:avLst/>
          </a:prstGeom>
        </p:spPr>
        <p:txBody>
          <a:bodyPr/>
          <a:lstStyle/>
          <a:p>
            <a:r>
              <a:t>Xcode is an integrated development environment for macOS containing a suite of software development tools developed by Apple for developing software for macOS, iOS, iPadOS, watchOS, and tvOS</a:t>
            </a:r>
          </a:p>
        </p:txBody>
      </p:sp>
    </p:spTree>
  </p:cSld>
  <p:clrMapOvr>
    <a:masterClrMapping/>
  </p:clrMapOvr>
  <p:transition spd="me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C programming language"/>
          <p:cNvSpPr txBox="1">
            <a:spLocks noGrp="1"/>
          </p:cNvSpPr>
          <p:nvPr>
            <p:ph type="body" idx="21"/>
          </p:nvPr>
        </p:nvSpPr>
        <p:spPr>
          <a:prstGeom prst="rect">
            <a:avLst/>
          </a:prstGeom>
        </p:spPr>
        <p:txBody>
          <a:bodyPr/>
          <a:lstStyle/>
          <a:p>
            <a:r>
              <a:t>C programming language</a:t>
            </a:r>
          </a:p>
        </p:txBody>
      </p:sp>
      <p:sp>
        <p:nvSpPr>
          <p:cNvPr id="487" name="Multidimensional array"/>
          <p:cNvSpPr txBox="1">
            <a:spLocks noGrp="1"/>
          </p:cNvSpPr>
          <p:nvPr>
            <p:ph type="title"/>
          </p:nvPr>
        </p:nvSpPr>
        <p:spPr>
          <a:prstGeom prst="rect">
            <a:avLst/>
          </a:prstGeom>
        </p:spPr>
        <p:txBody>
          <a:bodyPr/>
          <a:lstStyle>
            <a:lvl1pPr defTabSz="685165">
              <a:spcBef>
                <a:spcPts val="3200"/>
              </a:spcBef>
              <a:defRPr sz="7221"/>
            </a:lvl1pPr>
          </a:lstStyle>
          <a:p>
            <a:r>
              <a:t>Multidimensional array</a:t>
            </a:r>
          </a:p>
        </p:txBody>
      </p:sp>
      <p:sp>
        <p:nvSpPr>
          <p:cNvPr id="488" name="When passing a two-dimensional array to a function, it can be be referenced in four ways:…"/>
          <p:cNvSpPr txBox="1">
            <a:spLocks noGrp="1"/>
          </p:cNvSpPr>
          <p:nvPr>
            <p:ph type="body" idx="1"/>
          </p:nvPr>
        </p:nvSpPr>
        <p:spPr>
          <a:xfrm>
            <a:off x="762000" y="3364258"/>
            <a:ext cx="22860000" cy="9629084"/>
          </a:xfrm>
          <a:prstGeom prst="rect">
            <a:avLst/>
          </a:prstGeom>
        </p:spPr>
        <p:txBody>
          <a:bodyPr/>
          <a:lstStyle/>
          <a:p>
            <a:pPr>
              <a:defRPr sz="5000"/>
            </a:pPr>
            <a:r>
              <a:rPr dirty="0">
                <a:solidFill>
                  <a:schemeClr val="bg1">
                    <a:lumMod val="10000"/>
                    <a:lumOff val="90000"/>
                  </a:schemeClr>
                </a:solidFill>
              </a:rPr>
              <a:t>When passing a two-dimensional array to a function, it can be be referenced in four ways: </a:t>
            </a:r>
          </a:p>
          <a:p>
            <a:pPr lvl="1">
              <a:defRPr sz="5000"/>
            </a:pPr>
            <a:r>
              <a:rPr dirty="0">
                <a:solidFill>
                  <a:schemeClr val="bg1">
                    <a:lumMod val="10000"/>
                    <a:lumOff val="90000"/>
                  </a:schemeClr>
                </a:solidFill>
              </a:rPr>
              <a:t>**y, as a pointer to a pointer; </a:t>
            </a:r>
          </a:p>
          <a:p>
            <a:pPr lvl="1">
              <a:defRPr sz="5000"/>
            </a:pPr>
            <a:r>
              <a:rPr dirty="0">
                <a:solidFill>
                  <a:schemeClr val="bg1">
                    <a:lumMod val="10000"/>
                    <a:lumOff val="90000"/>
                  </a:schemeClr>
                </a:solidFill>
              </a:rPr>
              <a:t>*y[], an array of pointers; </a:t>
            </a:r>
          </a:p>
          <a:p>
            <a:pPr lvl="1">
              <a:defRPr sz="5000"/>
            </a:pPr>
            <a:r>
              <a:rPr dirty="0">
                <a:solidFill>
                  <a:schemeClr val="bg1">
                    <a:lumMod val="10000"/>
                    <a:lumOff val="90000"/>
                  </a:schemeClr>
                </a:solidFill>
              </a:rPr>
              <a:t>y[][COL], an array of arrays, unspecified number of rows; or </a:t>
            </a:r>
          </a:p>
          <a:p>
            <a:pPr lvl="1">
              <a:defRPr sz="5000"/>
            </a:pPr>
            <a:r>
              <a:rPr dirty="0">
                <a:solidFill>
                  <a:schemeClr val="bg1">
                    <a:lumMod val="10000"/>
                    <a:lumOff val="90000"/>
                  </a:schemeClr>
                </a:solidFill>
              </a:rPr>
              <a:t>y[ROW][COL], an array of arrays, with the size fully specified.</a:t>
            </a:r>
          </a:p>
        </p:txBody>
      </p:sp>
    </p:spTree>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0" name="C programming language"/>
          <p:cNvSpPr txBox="1">
            <a:spLocks noGrp="1"/>
          </p:cNvSpPr>
          <p:nvPr>
            <p:ph type="body" idx="21"/>
          </p:nvPr>
        </p:nvSpPr>
        <p:spPr>
          <a:prstGeom prst="rect">
            <a:avLst/>
          </a:prstGeom>
        </p:spPr>
        <p:txBody>
          <a:bodyPr/>
          <a:lstStyle/>
          <a:p>
            <a:r>
              <a:t>C programming language</a:t>
            </a:r>
          </a:p>
        </p:txBody>
      </p:sp>
      <p:sp>
        <p:nvSpPr>
          <p:cNvPr id="491" name="Strings"/>
          <p:cNvSpPr txBox="1">
            <a:spLocks noGrp="1"/>
          </p:cNvSpPr>
          <p:nvPr>
            <p:ph type="title"/>
          </p:nvPr>
        </p:nvSpPr>
        <p:spPr>
          <a:prstGeom prst="rect">
            <a:avLst/>
          </a:prstGeom>
        </p:spPr>
        <p:txBody>
          <a:bodyPr/>
          <a:lstStyle>
            <a:lvl1pPr defTabSz="685165">
              <a:spcBef>
                <a:spcPts val="3200"/>
              </a:spcBef>
              <a:defRPr sz="7221"/>
            </a:lvl1pPr>
          </a:lstStyle>
          <a:p>
            <a:r>
              <a:t>Strings</a:t>
            </a:r>
          </a:p>
        </p:txBody>
      </p:sp>
      <p:sp>
        <p:nvSpPr>
          <p:cNvPr id="492" name="Strings are simply character arrays,…"/>
          <p:cNvSpPr txBox="1">
            <a:spLocks noGrp="1"/>
          </p:cNvSpPr>
          <p:nvPr>
            <p:ph type="body" idx="1"/>
          </p:nvPr>
        </p:nvSpPr>
        <p:spPr>
          <a:xfrm>
            <a:off x="762000" y="3364258"/>
            <a:ext cx="22860000" cy="9629084"/>
          </a:xfrm>
          <a:prstGeom prst="rect">
            <a:avLst/>
          </a:prstGeom>
        </p:spPr>
        <p:txBody>
          <a:bodyPr/>
          <a:lstStyle/>
          <a:p>
            <a:pPr>
              <a:defRPr sz="5000"/>
            </a:pPr>
            <a:r>
              <a:rPr dirty="0">
                <a:solidFill>
                  <a:schemeClr val="bg1">
                    <a:lumMod val="10000"/>
                    <a:lumOff val="90000"/>
                  </a:schemeClr>
                </a:solidFill>
              </a:rPr>
              <a:t>Strings </a:t>
            </a:r>
            <a:r>
              <a:rPr b="1" dirty="0">
                <a:solidFill>
                  <a:schemeClr val="bg1">
                    <a:lumMod val="10000"/>
                    <a:lumOff val="90000"/>
                  </a:schemeClr>
                </a:solidFill>
                <a:latin typeface="Avenir Next Regular"/>
                <a:ea typeface="Avenir Next Regular"/>
                <a:cs typeface="Avenir Next Regular"/>
                <a:sym typeface="Avenir Next Regular"/>
              </a:rPr>
              <a:t>are simply character arrays</a:t>
            </a:r>
            <a:r>
              <a:rPr dirty="0">
                <a:solidFill>
                  <a:schemeClr val="bg1">
                    <a:lumMod val="10000"/>
                    <a:lumOff val="90000"/>
                  </a:schemeClr>
                </a:solidFill>
              </a:rPr>
              <a:t>, </a:t>
            </a:r>
          </a:p>
          <a:p>
            <a:pPr>
              <a:defRPr sz="5000"/>
            </a:pPr>
            <a:r>
              <a:rPr dirty="0">
                <a:solidFill>
                  <a:schemeClr val="bg1">
                    <a:lumMod val="10000"/>
                    <a:lumOff val="90000"/>
                  </a:schemeClr>
                </a:solidFill>
              </a:rPr>
              <a:t>or more accurately, </a:t>
            </a:r>
            <a:r>
              <a:rPr b="1" dirty="0">
                <a:solidFill>
                  <a:schemeClr val="bg1">
                    <a:lumMod val="10000"/>
                    <a:lumOff val="90000"/>
                  </a:schemeClr>
                </a:solidFill>
                <a:latin typeface="Avenir Next Regular"/>
                <a:ea typeface="Avenir Next Regular"/>
                <a:cs typeface="Avenir Next Regular"/>
                <a:sym typeface="Avenir Next Regular"/>
              </a:rPr>
              <a:t>pointers to characters</a:t>
            </a:r>
            <a:r>
              <a:rPr dirty="0">
                <a:solidFill>
                  <a:schemeClr val="bg1">
                    <a:lumMod val="10000"/>
                    <a:lumOff val="90000"/>
                  </a:schemeClr>
                </a:solidFill>
              </a:rPr>
              <a:t>. </a:t>
            </a:r>
          </a:p>
          <a:p>
            <a:pPr>
              <a:defRPr sz="5000"/>
            </a:pPr>
            <a:r>
              <a:rPr dirty="0">
                <a:solidFill>
                  <a:schemeClr val="bg1">
                    <a:lumMod val="10000"/>
                    <a:lumOff val="90000"/>
                  </a:schemeClr>
                </a:solidFill>
              </a:rPr>
              <a:t>A string literal is enclosed within quotes,"...", and is an array with those characters and </a:t>
            </a:r>
            <a:r>
              <a:rPr b="1" dirty="0">
                <a:solidFill>
                  <a:schemeClr val="bg1">
                    <a:lumMod val="10000"/>
                    <a:lumOff val="90000"/>
                  </a:schemeClr>
                </a:solidFill>
                <a:latin typeface="Avenir Next Regular"/>
                <a:ea typeface="Avenir Next Regular"/>
                <a:cs typeface="Avenir Next Regular"/>
                <a:sym typeface="Avenir Next Regular"/>
              </a:rPr>
              <a:t>`0' at the end</a:t>
            </a:r>
            <a:r>
              <a:rPr dirty="0">
                <a:solidFill>
                  <a:schemeClr val="bg1">
                    <a:lumMod val="10000"/>
                    <a:lumOff val="90000"/>
                  </a:schemeClr>
                </a:solidFill>
              </a:rPr>
              <a:t>, so </a:t>
            </a:r>
            <a:r>
              <a:rPr b="1" dirty="0">
                <a:solidFill>
                  <a:schemeClr val="bg1">
                    <a:lumMod val="10000"/>
                    <a:lumOff val="90000"/>
                  </a:schemeClr>
                </a:solidFill>
                <a:latin typeface="Avenir Next Regular"/>
                <a:ea typeface="Avenir Next Regular"/>
                <a:cs typeface="Avenir Next Regular"/>
                <a:sym typeface="Avenir Next Regular"/>
              </a:rPr>
              <a:t>"hello"</a:t>
            </a:r>
            <a:r>
              <a:rPr dirty="0">
                <a:solidFill>
                  <a:schemeClr val="bg1">
                    <a:lumMod val="10000"/>
                    <a:lumOff val="90000"/>
                  </a:schemeClr>
                </a:solidFill>
              </a:rPr>
              <a:t> &lt;==&gt; </a:t>
            </a:r>
            <a:r>
              <a:rPr b="1" dirty="0">
                <a:solidFill>
                  <a:schemeClr val="bg1">
                    <a:lumMod val="10000"/>
                    <a:lumOff val="90000"/>
                  </a:schemeClr>
                </a:solidFill>
                <a:latin typeface="Avenir Next Regular"/>
                <a:ea typeface="Avenir Next Regular"/>
                <a:cs typeface="Avenir Next Regular"/>
                <a:sym typeface="Avenir Next Regular"/>
              </a:rPr>
              <a:t>{'</a:t>
            </a:r>
            <a:r>
              <a:rPr b="1" dirty="0" err="1">
                <a:solidFill>
                  <a:schemeClr val="bg1">
                    <a:lumMod val="10000"/>
                    <a:lumOff val="90000"/>
                  </a:schemeClr>
                </a:solidFill>
                <a:latin typeface="Avenir Next Regular"/>
                <a:ea typeface="Avenir Next Regular"/>
                <a:cs typeface="Avenir Next Regular"/>
                <a:sym typeface="Avenir Next Regular"/>
              </a:rPr>
              <a:t>h','e','l','l','o</a:t>
            </a:r>
            <a:r>
              <a:rPr b="1" dirty="0">
                <a:solidFill>
                  <a:schemeClr val="bg1">
                    <a:lumMod val="10000"/>
                    <a:lumOff val="90000"/>
                  </a:schemeClr>
                </a:solidFill>
                <a:latin typeface="Avenir Next Regular"/>
                <a:ea typeface="Avenir Next Regular"/>
                <a:cs typeface="Avenir Next Regular"/>
                <a:sym typeface="Avenir Next Regular"/>
              </a:rPr>
              <a:t>','\0'}</a:t>
            </a:r>
            <a:r>
              <a:rPr dirty="0">
                <a:solidFill>
                  <a:schemeClr val="bg1">
                    <a:lumMod val="10000"/>
                    <a:lumOff val="90000"/>
                  </a:schemeClr>
                </a:solidFill>
              </a:rPr>
              <a:t>. </a:t>
            </a:r>
          </a:p>
          <a:p>
            <a:pPr>
              <a:defRPr sz="5000"/>
            </a:pPr>
            <a:r>
              <a:rPr dirty="0">
                <a:solidFill>
                  <a:schemeClr val="bg1">
                    <a:lumMod val="10000"/>
                    <a:lumOff val="90000"/>
                  </a:schemeClr>
                </a:solidFill>
              </a:rPr>
              <a:t>The string can be defined as </a:t>
            </a:r>
            <a:r>
              <a:rPr b="1" dirty="0">
                <a:solidFill>
                  <a:schemeClr val="bg1">
                    <a:lumMod val="10000"/>
                    <a:lumOff val="90000"/>
                  </a:schemeClr>
                </a:solidFill>
                <a:latin typeface="Avenir Next Regular"/>
                <a:ea typeface="Avenir Next Regular"/>
                <a:cs typeface="Avenir Next Regular"/>
                <a:sym typeface="Avenir Next Regular"/>
              </a:rPr>
              <a:t>static char *p = “hello"</a:t>
            </a:r>
          </a:p>
        </p:txBody>
      </p:sp>
    </p:spTree>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 name="C programming language"/>
          <p:cNvSpPr txBox="1">
            <a:spLocks noGrp="1"/>
          </p:cNvSpPr>
          <p:nvPr>
            <p:ph type="body" idx="21"/>
          </p:nvPr>
        </p:nvSpPr>
        <p:spPr>
          <a:prstGeom prst="rect">
            <a:avLst/>
          </a:prstGeom>
        </p:spPr>
        <p:txBody>
          <a:bodyPr/>
          <a:lstStyle/>
          <a:p>
            <a:r>
              <a:t>C programming language</a:t>
            </a:r>
          </a:p>
        </p:txBody>
      </p:sp>
      <p:sp>
        <p:nvSpPr>
          <p:cNvPr id="495" name="Programming problem"/>
          <p:cNvSpPr txBox="1">
            <a:spLocks noGrp="1"/>
          </p:cNvSpPr>
          <p:nvPr>
            <p:ph type="title"/>
          </p:nvPr>
        </p:nvSpPr>
        <p:spPr>
          <a:prstGeom prst="rect">
            <a:avLst/>
          </a:prstGeom>
        </p:spPr>
        <p:txBody>
          <a:bodyPr/>
          <a:lstStyle>
            <a:lvl1pPr defTabSz="685165">
              <a:spcBef>
                <a:spcPts val="3200"/>
              </a:spcBef>
              <a:defRPr sz="7221"/>
            </a:lvl1pPr>
          </a:lstStyle>
          <a:p>
            <a:r>
              <a:t>Programming problem</a:t>
            </a:r>
          </a:p>
        </p:txBody>
      </p:sp>
      <p:sp>
        <p:nvSpPr>
          <p:cNvPr id="496" name="Write a program to input two matrices, add and multiply them, and print the resulting matrices"/>
          <p:cNvSpPr txBox="1">
            <a:spLocks noGrp="1"/>
          </p:cNvSpPr>
          <p:nvPr>
            <p:ph type="body" idx="1"/>
          </p:nvPr>
        </p:nvSpPr>
        <p:spPr>
          <a:xfrm>
            <a:off x="762000" y="3364258"/>
            <a:ext cx="22860000" cy="8585201"/>
          </a:xfrm>
          <a:prstGeom prst="rect">
            <a:avLst/>
          </a:prstGeom>
        </p:spPr>
        <p:txBody>
          <a:bodyPr/>
          <a:lstStyle>
            <a:lvl1pPr>
              <a:defRPr sz="5000"/>
            </a:lvl1pPr>
          </a:lstStyle>
          <a:p>
            <a:r>
              <a:rPr dirty="0">
                <a:solidFill>
                  <a:schemeClr val="bg1">
                    <a:lumMod val="10000"/>
                    <a:lumOff val="90000"/>
                  </a:schemeClr>
                </a:solidFill>
              </a:rPr>
              <a:t>Write a program to input two matrices, add and multiply them, and print the resulting matrices</a:t>
            </a:r>
          </a:p>
        </p:txBody>
      </p:sp>
    </p:spTree>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8" name="C programming language"/>
          <p:cNvSpPr txBox="1">
            <a:spLocks noGrp="1"/>
          </p:cNvSpPr>
          <p:nvPr>
            <p:ph type="body" idx="21"/>
          </p:nvPr>
        </p:nvSpPr>
        <p:spPr>
          <a:prstGeom prst="rect">
            <a:avLst/>
          </a:prstGeom>
        </p:spPr>
        <p:txBody>
          <a:bodyPr/>
          <a:lstStyle/>
          <a:p>
            <a:r>
              <a:t>C programming language</a:t>
            </a:r>
          </a:p>
        </p:txBody>
      </p:sp>
      <p:sp>
        <p:nvSpPr>
          <p:cNvPr id="499" name="struct"/>
          <p:cNvSpPr txBox="1">
            <a:spLocks noGrp="1"/>
          </p:cNvSpPr>
          <p:nvPr>
            <p:ph type="title"/>
          </p:nvPr>
        </p:nvSpPr>
        <p:spPr>
          <a:prstGeom prst="rect">
            <a:avLst/>
          </a:prstGeom>
        </p:spPr>
        <p:txBody>
          <a:bodyPr/>
          <a:lstStyle>
            <a:lvl1pPr defTabSz="685165">
              <a:spcBef>
                <a:spcPts val="3200"/>
              </a:spcBef>
              <a:defRPr sz="7221"/>
            </a:lvl1pPr>
          </a:lstStyle>
          <a:p>
            <a:r>
              <a:t>struct</a:t>
            </a:r>
          </a:p>
        </p:txBody>
      </p:sp>
      <p:sp>
        <p:nvSpPr>
          <p:cNvPr id="500" name="A structure is a data type which puts a variety of pieces together into one object. The syntax is given below."/>
          <p:cNvSpPr txBox="1">
            <a:spLocks noGrp="1"/>
          </p:cNvSpPr>
          <p:nvPr>
            <p:ph type="body" idx="1"/>
          </p:nvPr>
        </p:nvSpPr>
        <p:spPr>
          <a:xfrm>
            <a:off x="762000" y="3364258"/>
            <a:ext cx="22860000" cy="9629084"/>
          </a:xfrm>
          <a:prstGeom prst="rect">
            <a:avLst/>
          </a:prstGeom>
        </p:spPr>
        <p:txBody>
          <a:bodyPr/>
          <a:lstStyle>
            <a:lvl1pPr>
              <a:defRPr sz="5000"/>
            </a:lvl1pPr>
          </a:lstStyle>
          <a:p>
            <a:r>
              <a:rPr dirty="0">
                <a:solidFill>
                  <a:schemeClr val="bg1">
                    <a:lumMod val="10000"/>
                    <a:lumOff val="90000"/>
                  </a:schemeClr>
                </a:solidFill>
              </a:rPr>
              <a:t>A structure is a data type which puts a variety of pieces together into one object. The syntax is given below.</a:t>
            </a:r>
          </a:p>
        </p:txBody>
      </p:sp>
      <p:sp>
        <p:nvSpPr>
          <p:cNvPr id="501" name="struct &lt;#structName#&gt; {…"/>
          <p:cNvSpPr txBox="1"/>
          <p:nvPr/>
        </p:nvSpPr>
        <p:spPr>
          <a:xfrm>
            <a:off x="2686093" y="6061374"/>
            <a:ext cx="19611716" cy="599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sz="5000">
                <a:solidFill>
                  <a:srgbClr val="E7E8EB"/>
                </a:solidFill>
                <a:latin typeface="Menlo Regular"/>
                <a:ea typeface="Menlo Regular"/>
                <a:cs typeface="Menlo Regular"/>
                <a:sym typeface="Menlo Regular"/>
              </a:defRPr>
            </a:pPr>
            <a:r>
              <a:rPr>
                <a:solidFill>
                  <a:srgbClr val="E12DA0"/>
                </a:solidFill>
              </a:rPr>
              <a:t>struct</a:t>
            </a:r>
            <a:r>
              <a:t> &lt;#structName#&gt; {</a:t>
            </a:r>
          </a:p>
          <a:p>
            <a:pPr defTabSz="628015">
              <a:spcBef>
                <a:spcPts val="0"/>
              </a:spcBef>
              <a:tabLst>
                <a:tab pos="622300" algn="l"/>
              </a:tabLst>
              <a:defRPr sz="5000">
                <a:solidFill>
                  <a:srgbClr val="E7E8EB"/>
                </a:solidFill>
                <a:latin typeface="Menlo Regular"/>
                <a:ea typeface="Menlo Regular"/>
                <a:cs typeface="Menlo Regular"/>
                <a:sym typeface="Menlo Regular"/>
              </a:defRPr>
            </a:pPr>
            <a:r>
              <a:t>    &lt;#member-declarations#&gt;</a:t>
            </a:r>
          </a:p>
          <a:p>
            <a:pPr defTabSz="628015">
              <a:spcBef>
                <a:spcPts val="0"/>
              </a:spcBef>
              <a:tabLst>
                <a:tab pos="622300" algn="l"/>
              </a:tabLst>
              <a:defRPr sz="5000">
                <a:solidFill>
                  <a:srgbClr val="E7E8EB"/>
                </a:solidFill>
                <a:latin typeface="Menlo Regular"/>
                <a:ea typeface="Menlo Regular"/>
                <a:cs typeface="Menlo Regular"/>
                <a:sym typeface="Menlo Regular"/>
              </a:defRPr>
            </a:pPr>
            <a:r>
              <a:t>    &lt;#structure-names-opt#&gt;</a:t>
            </a:r>
          </a:p>
          <a:p>
            <a:pPr defTabSz="628015">
              <a:spcBef>
                <a:spcPts val="0"/>
              </a:spcBef>
              <a:tabLst>
                <a:tab pos="622300" algn="l"/>
              </a:tabLst>
              <a:defRPr sz="5000">
                <a:solidFill>
                  <a:srgbClr val="E7E8EB"/>
                </a:solidFill>
                <a:latin typeface="Menlo Regular"/>
                <a:ea typeface="Menlo Regular"/>
                <a:cs typeface="Menlo Regular"/>
                <a:sym typeface="Menlo Regular"/>
              </a:defRPr>
            </a:pPr>
            <a:r>
              <a:t>}</a:t>
            </a:r>
          </a:p>
          <a:p>
            <a:pPr defTabSz="628015">
              <a:spcBef>
                <a:spcPts val="0"/>
              </a:spcBef>
              <a:tabLst>
                <a:tab pos="622300" algn="l"/>
              </a:tabLst>
              <a:defRPr sz="5000">
                <a:solidFill>
                  <a:srgbClr val="E7E8EB"/>
                </a:solidFill>
                <a:latin typeface="Menlo Regular"/>
                <a:ea typeface="Menlo Regular"/>
                <a:cs typeface="Menlo Regular"/>
                <a:sym typeface="Menlo Regular"/>
              </a:defRPr>
            </a:pPr>
            <a:endParaRPr/>
          </a:p>
          <a:p>
            <a:pPr defTabSz="628015">
              <a:spcBef>
                <a:spcPts val="0"/>
              </a:spcBef>
              <a:tabLst>
                <a:tab pos="622300" algn="l"/>
              </a:tabLst>
              <a:defRPr sz="5000">
                <a:solidFill>
                  <a:srgbClr val="E7E8EB"/>
                </a:solidFill>
                <a:latin typeface="Menlo Regular"/>
                <a:ea typeface="Menlo Regular"/>
                <a:cs typeface="Menlo Regular"/>
                <a:sym typeface="Menlo Regular"/>
              </a:defRPr>
            </a:pPr>
            <a:r>
              <a:rPr>
                <a:solidFill>
                  <a:srgbClr val="E12DA0"/>
                </a:solidFill>
              </a:rPr>
              <a:t>struct</a:t>
            </a:r>
            <a:r>
              <a:t> &lt;#structName#&gt; &lt;#structure-instance-name#&gt;;</a:t>
            </a:r>
          </a:p>
          <a:p>
            <a:pPr defTabSz="628015">
              <a:spcBef>
                <a:spcPts val="0"/>
              </a:spcBef>
              <a:tabLst>
                <a:tab pos="622300" algn="l"/>
              </a:tabLst>
              <a:defRPr sz="5000">
                <a:solidFill>
                  <a:srgbClr val="E7E8EB"/>
                </a:solidFill>
                <a:latin typeface="Menlo Regular"/>
                <a:ea typeface="Menlo Regular"/>
                <a:cs typeface="Menlo Regular"/>
                <a:sym typeface="Menlo Regular"/>
              </a:defRPr>
            </a:pPr>
            <a:endParaRPr/>
          </a:p>
          <a:p>
            <a:pPr defTabSz="628015">
              <a:spcBef>
                <a:spcPts val="0"/>
              </a:spcBef>
              <a:tabLst>
                <a:tab pos="622300" algn="l"/>
              </a:tabLst>
              <a:defRPr sz="5000">
                <a:solidFill>
                  <a:srgbClr val="E7E8EB"/>
                </a:solidFill>
                <a:latin typeface="Menlo Regular"/>
                <a:ea typeface="Menlo Regular"/>
                <a:cs typeface="Menlo Regular"/>
                <a:sym typeface="Menlo Regular"/>
              </a:defRPr>
            </a:pPr>
            <a:r>
              <a:t>&lt;#structure-instance-name#&gt;.&lt;#property#&gt; = &lt;#val#&gt;;</a:t>
            </a:r>
          </a:p>
        </p:txBody>
      </p:sp>
    </p:spTree>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3" name="C programming language"/>
          <p:cNvSpPr txBox="1">
            <a:spLocks noGrp="1"/>
          </p:cNvSpPr>
          <p:nvPr>
            <p:ph type="body" idx="21"/>
          </p:nvPr>
        </p:nvSpPr>
        <p:spPr>
          <a:prstGeom prst="rect">
            <a:avLst/>
          </a:prstGeom>
        </p:spPr>
        <p:txBody>
          <a:bodyPr/>
          <a:lstStyle/>
          <a:p>
            <a:r>
              <a:t>C programming language</a:t>
            </a:r>
          </a:p>
        </p:txBody>
      </p:sp>
      <p:sp>
        <p:nvSpPr>
          <p:cNvPr id="504" name="struct"/>
          <p:cNvSpPr txBox="1">
            <a:spLocks noGrp="1"/>
          </p:cNvSpPr>
          <p:nvPr>
            <p:ph type="title"/>
          </p:nvPr>
        </p:nvSpPr>
        <p:spPr>
          <a:prstGeom prst="rect">
            <a:avLst/>
          </a:prstGeom>
        </p:spPr>
        <p:txBody>
          <a:bodyPr/>
          <a:lstStyle>
            <a:lvl1pPr defTabSz="685165">
              <a:spcBef>
                <a:spcPts val="3200"/>
              </a:spcBef>
              <a:defRPr sz="7221"/>
            </a:lvl1pPr>
          </a:lstStyle>
          <a:p>
            <a:r>
              <a:t>struct</a:t>
            </a:r>
          </a:p>
        </p:txBody>
      </p:sp>
      <p:sp>
        <p:nvSpPr>
          <p:cNvPr id="505" name="struct time…"/>
          <p:cNvSpPr txBox="1"/>
          <p:nvPr/>
        </p:nvSpPr>
        <p:spPr>
          <a:xfrm>
            <a:off x="761358" y="3302000"/>
            <a:ext cx="22861284" cy="975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sz="3500">
                <a:solidFill>
                  <a:srgbClr val="E12DA0"/>
                </a:solidFill>
                <a:latin typeface="Menlo Regular"/>
                <a:ea typeface="Menlo Regular"/>
                <a:cs typeface="Menlo Regular"/>
                <a:sym typeface="Menlo Regular"/>
              </a:defRPr>
            </a:pPr>
            <a:r>
              <a:t>struct</a:t>
            </a:r>
            <a:r>
              <a:rPr>
                <a:solidFill>
                  <a:srgbClr val="E7E8EB"/>
                </a:solidFill>
              </a:rPr>
              <a:t> time</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    </a:t>
            </a:r>
            <a:r>
              <a:rPr>
                <a:solidFill>
                  <a:srgbClr val="E12DA0"/>
                </a:solidFill>
              </a:rPr>
              <a:t>int</a:t>
            </a:r>
            <a:r>
              <a:t> hour;</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    </a:t>
            </a:r>
            <a:r>
              <a:rPr>
                <a:solidFill>
                  <a:srgbClr val="E12DA0"/>
                </a:solidFill>
              </a:rPr>
              <a:t>int</a:t>
            </a:r>
            <a:r>
              <a:t> minute;</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    </a:t>
            </a:r>
            <a:r>
              <a:rPr>
                <a:solidFill>
                  <a:srgbClr val="E12DA0"/>
                </a:solidFill>
              </a:rPr>
              <a:t>int</a:t>
            </a:r>
            <a:r>
              <a:t> second;</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 now;</a:t>
            </a:r>
          </a:p>
          <a:p>
            <a:pPr defTabSz="628015">
              <a:spcBef>
                <a:spcPts val="0"/>
              </a:spcBef>
              <a:tabLst>
                <a:tab pos="622300" algn="l"/>
              </a:tabLst>
              <a:defRPr sz="3500">
                <a:solidFill>
                  <a:srgbClr val="E7E8EB"/>
                </a:solidFill>
                <a:latin typeface="Menlo Regular"/>
                <a:ea typeface="Menlo Regular"/>
                <a:cs typeface="Menlo Regular"/>
                <a:sym typeface="Menlo Regular"/>
              </a:defRPr>
            </a:pPr>
            <a:endParaRPr/>
          </a:p>
          <a:p>
            <a:pPr defTabSz="628015">
              <a:spcBef>
                <a:spcPts val="0"/>
              </a:spcBef>
              <a:tabLst>
                <a:tab pos="622300" algn="l"/>
              </a:tabLst>
              <a:defRPr sz="3500">
                <a:solidFill>
                  <a:srgbClr val="E7E8EB"/>
                </a:solidFill>
                <a:latin typeface="Menlo Regular"/>
                <a:ea typeface="Menlo Regular"/>
                <a:cs typeface="Menlo Regular"/>
                <a:sym typeface="Menlo Regular"/>
              </a:defRPr>
            </a:pPr>
            <a:r>
              <a:rPr>
                <a:solidFill>
                  <a:srgbClr val="E12DA0"/>
                </a:solidFill>
              </a:rPr>
              <a:t>int</a:t>
            </a:r>
            <a:r>
              <a:t> main()</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    </a:t>
            </a:r>
            <a:r>
              <a:rPr>
                <a:solidFill>
                  <a:srgbClr val="E12DA0"/>
                </a:solidFill>
              </a:rPr>
              <a:t>struct</a:t>
            </a:r>
            <a:r>
              <a:t> </a:t>
            </a:r>
            <a:r>
              <a:rPr>
                <a:solidFill>
                  <a:srgbClr val="18B5B1"/>
                </a:solidFill>
              </a:rPr>
              <a:t>time</a:t>
            </a:r>
            <a:r>
              <a:t> later;</a:t>
            </a:r>
          </a:p>
          <a:p>
            <a:pPr defTabSz="628015">
              <a:spcBef>
                <a:spcPts val="0"/>
              </a:spcBef>
              <a:tabLst>
                <a:tab pos="622300" algn="l"/>
              </a:tabLst>
              <a:defRPr sz="3500">
                <a:solidFill>
                  <a:srgbClr val="E7E8EB"/>
                </a:solidFill>
                <a:latin typeface="Menlo Regular"/>
                <a:ea typeface="Menlo Regular"/>
                <a:cs typeface="Menlo Regular"/>
                <a:sym typeface="Menlo Regular"/>
              </a:defRPr>
            </a:pPr>
            <a:endParaRPr/>
          </a:p>
          <a:p>
            <a:pPr defTabSz="628015">
              <a:spcBef>
                <a:spcPts val="0"/>
              </a:spcBef>
              <a:tabLst>
                <a:tab pos="622300" algn="l"/>
              </a:tabLst>
              <a:defRPr sz="3500">
                <a:solidFill>
                  <a:srgbClr val="E7E8EB"/>
                </a:solidFill>
                <a:latin typeface="Menlo Regular"/>
                <a:ea typeface="Menlo Regular"/>
                <a:cs typeface="Menlo Regular"/>
                <a:sym typeface="Menlo Regular"/>
              </a:defRPr>
            </a:pPr>
            <a:r>
              <a:t>    </a:t>
            </a:r>
            <a:r>
              <a:rPr>
                <a:solidFill>
                  <a:srgbClr val="18B5B1"/>
                </a:solidFill>
              </a:rPr>
              <a:t>now</a:t>
            </a:r>
            <a:r>
              <a:t>.</a:t>
            </a:r>
            <a:r>
              <a:rPr>
                <a:solidFill>
                  <a:srgbClr val="18B5B1"/>
                </a:solidFill>
              </a:rPr>
              <a:t>hour</a:t>
            </a:r>
            <a:r>
              <a:t> = </a:t>
            </a:r>
            <a:r>
              <a:rPr>
                <a:solidFill>
                  <a:srgbClr val="00AAA3"/>
                </a:solidFill>
              </a:rPr>
              <a:t>10</a:t>
            </a:r>
            <a:r>
              <a:t>;</a:t>
            </a:r>
          </a:p>
          <a:p>
            <a:pPr defTabSz="628015">
              <a:spcBef>
                <a:spcPts val="0"/>
              </a:spcBef>
              <a:tabLst>
                <a:tab pos="622300" algn="l"/>
              </a:tabLst>
              <a:defRPr sz="3500">
                <a:solidFill>
                  <a:srgbClr val="18B5B1"/>
                </a:solidFill>
                <a:latin typeface="Menlo Regular"/>
                <a:ea typeface="Menlo Regular"/>
                <a:cs typeface="Menlo Regular"/>
                <a:sym typeface="Menlo Regular"/>
              </a:defRPr>
            </a:pPr>
            <a:r>
              <a:rPr>
                <a:solidFill>
                  <a:srgbClr val="E7E8EB"/>
                </a:solidFill>
              </a:rPr>
              <a:t>    </a:t>
            </a:r>
            <a:r>
              <a:t>now</a:t>
            </a:r>
            <a:r>
              <a:rPr>
                <a:solidFill>
                  <a:srgbClr val="E7E8EB"/>
                </a:solidFill>
              </a:rPr>
              <a:t>.</a:t>
            </a:r>
            <a:r>
              <a:t>minute</a:t>
            </a:r>
            <a:r>
              <a:rPr>
                <a:solidFill>
                  <a:srgbClr val="E7E8EB"/>
                </a:solidFill>
              </a:rPr>
              <a:t> = </a:t>
            </a:r>
            <a:r>
              <a:rPr>
                <a:solidFill>
                  <a:srgbClr val="00AAA3"/>
                </a:solidFill>
              </a:rPr>
              <a:t>30</a:t>
            </a:r>
            <a:r>
              <a:rPr>
                <a:solidFill>
                  <a:srgbClr val="E7E8EB"/>
                </a:solidFill>
              </a:rPr>
              <a:t>;</a:t>
            </a:r>
          </a:p>
          <a:p>
            <a:pPr defTabSz="628015">
              <a:spcBef>
                <a:spcPts val="0"/>
              </a:spcBef>
              <a:tabLst>
                <a:tab pos="622300" algn="l"/>
              </a:tabLst>
              <a:defRPr sz="3500">
                <a:solidFill>
                  <a:srgbClr val="18B5B1"/>
                </a:solidFill>
                <a:latin typeface="Menlo Regular"/>
                <a:ea typeface="Menlo Regular"/>
                <a:cs typeface="Menlo Regular"/>
                <a:sym typeface="Menlo Regular"/>
              </a:defRPr>
            </a:pPr>
            <a:r>
              <a:rPr>
                <a:solidFill>
                  <a:srgbClr val="E7E8EB"/>
                </a:solidFill>
              </a:rPr>
              <a:t>    </a:t>
            </a:r>
            <a:r>
              <a:t>now</a:t>
            </a:r>
            <a:r>
              <a:rPr>
                <a:solidFill>
                  <a:srgbClr val="E7E8EB"/>
                </a:solidFill>
              </a:rPr>
              <a:t>.</a:t>
            </a:r>
            <a:r>
              <a:t>second</a:t>
            </a:r>
            <a:r>
              <a:rPr>
                <a:solidFill>
                  <a:srgbClr val="E7E8EB"/>
                </a:solidFill>
              </a:rPr>
              <a:t> = </a:t>
            </a:r>
            <a:r>
              <a:rPr>
                <a:solidFill>
                  <a:srgbClr val="00AAA3"/>
                </a:solidFill>
              </a:rPr>
              <a:t>4</a:t>
            </a:r>
            <a:r>
              <a:rPr>
                <a:solidFill>
                  <a:srgbClr val="E7E8EB"/>
                </a:solidFill>
              </a:rPr>
              <a:t>;</a:t>
            </a:r>
          </a:p>
          <a:p>
            <a:pPr defTabSz="628015">
              <a:spcBef>
                <a:spcPts val="0"/>
              </a:spcBef>
              <a:tabLst>
                <a:tab pos="622300" algn="l"/>
              </a:tabLst>
              <a:defRPr sz="3500">
                <a:solidFill>
                  <a:srgbClr val="E7E8EB"/>
                </a:solidFill>
                <a:latin typeface="Menlo Regular"/>
                <a:ea typeface="Menlo Regular"/>
                <a:cs typeface="Menlo Regular"/>
                <a:sym typeface="Menlo Regular"/>
              </a:defRPr>
            </a:pPr>
            <a:endParaRPr>
              <a:solidFill>
                <a:srgbClr val="E7E8EB"/>
              </a:solidFill>
            </a:endParaRPr>
          </a:p>
          <a:p>
            <a:pPr defTabSz="628015">
              <a:spcBef>
                <a:spcPts val="0"/>
              </a:spcBef>
              <a:tabLst>
                <a:tab pos="622300" algn="l"/>
              </a:tabLst>
              <a:defRPr sz="3500">
                <a:solidFill>
                  <a:srgbClr val="E7E8EB"/>
                </a:solidFill>
                <a:latin typeface="Menlo Regular"/>
                <a:ea typeface="Menlo Regular"/>
                <a:cs typeface="Menlo Regular"/>
                <a:sym typeface="Menlo Regular"/>
              </a:defRPr>
            </a:pPr>
            <a:r>
              <a:t>    later = </a:t>
            </a:r>
            <a:r>
              <a:rPr>
                <a:solidFill>
                  <a:srgbClr val="18B5B1"/>
                </a:solidFill>
              </a:rPr>
              <a:t>now</a:t>
            </a:r>
            <a:r>
              <a:t>;</a:t>
            </a:r>
          </a:p>
          <a:p>
            <a:pPr defTabSz="628015">
              <a:spcBef>
                <a:spcPts val="0"/>
              </a:spcBef>
              <a:tabLst>
                <a:tab pos="622300" algn="l"/>
              </a:tabLst>
              <a:defRPr sz="3500">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"the later time is %d:%2d:%2d\n"</a:t>
            </a:r>
            <a:r>
              <a:rPr>
                <a:solidFill>
                  <a:srgbClr val="E7E8EB"/>
                </a:solidFill>
              </a:rPr>
              <a:t>, later.</a:t>
            </a:r>
            <a:r>
              <a:rPr>
                <a:solidFill>
                  <a:srgbClr val="18B5B1"/>
                </a:solidFill>
              </a:rPr>
              <a:t>hour</a:t>
            </a:r>
            <a:r>
              <a:rPr>
                <a:solidFill>
                  <a:srgbClr val="E7E8EB"/>
                </a:solidFill>
              </a:rPr>
              <a:t>, later.</a:t>
            </a:r>
            <a:r>
              <a:rPr>
                <a:solidFill>
                  <a:srgbClr val="18B5B1"/>
                </a:solidFill>
              </a:rPr>
              <a:t>minute</a:t>
            </a:r>
            <a:r>
              <a:rPr>
                <a:solidFill>
                  <a:srgbClr val="E7E8EB"/>
                </a:solidFill>
              </a:rPr>
              <a:t>, later.</a:t>
            </a:r>
            <a:r>
              <a:rPr>
                <a:solidFill>
                  <a:srgbClr val="18B5B1"/>
                </a:solidFill>
              </a:rPr>
              <a:t>second</a:t>
            </a:r>
            <a:r>
              <a:rPr>
                <a:solidFill>
                  <a:srgbClr val="E7E8EB"/>
                </a:solidFill>
              </a:rPr>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7" name="C programming language"/>
          <p:cNvSpPr txBox="1">
            <a:spLocks noGrp="1"/>
          </p:cNvSpPr>
          <p:nvPr>
            <p:ph type="body" idx="21"/>
          </p:nvPr>
        </p:nvSpPr>
        <p:spPr>
          <a:prstGeom prst="rect">
            <a:avLst/>
          </a:prstGeom>
        </p:spPr>
        <p:txBody>
          <a:bodyPr/>
          <a:lstStyle/>
          <a:p>
            <a:r>
              <a:t>C programming language</a:t>
            </a:r>
          </a:p>
        </p:txBody>
      </p:sp>
      <p:sp>
        <p:nvSpPr>
          <p:cNvPr id="508" name="struct"/>
          <p:cNvSpPr txBox="1">
            <a:spLocks noGrp="1"/>
          </p:cNvSpPr>
          <p:nvPr>
            <p:ph type="title"/>
          </p:nvPr>
        </p:nvSpPr>
        <p:spPr>
          <a:prstGeom prst="rect">
            <a:avLst/>
          </a:prstGeom>
        </p:spPr>
        <p:txBody>
          <a:bodyPr/>
          <a:lstStyle>
            <a:lvl1pPr defTabSz="685165">
              <a:spcBef>
                <a:spcPts val="3200"/>
              </a:spcBef>
              <a:defRPr sz="7221"/>
            </a:lvl1pPr>
          </a:lstStyle>
          <a:p>
            <a:r>
              <a:t>struct</a:t>
            </a:r>
          </a:p>
        </p:txBody>
      </p:sp>
      <p:sp>
        <p:nvSpPr>
          <p:cNvPr id="509" name="Structure members can be other structures. For example,"/>
          <p:cNvSpPr txBox="1">
            <a:spLocks noGrp="1"/>
          </p:cNvSpPr>
          <p:nvPr>
            <p:ph type="body" sz="quarter" idx="1"/>
          </p:nvPr>
        </p:nvSpPr>
        <p:spPr>
          <a:xfrm>
            <a:off x="761999" y="3364258"/>
            <a:ext cx="9390185" cy="9629084"/>
          </a:xfrm>
          <a:prstGeom prst="rect">
            <a:avLst/>
          </a:prstGeom>
        </p:spPr>
        <p:txBody>
          <a:bodyPr/>
          <a:lstStyle>
            <a:lvl1pPr>
              <a:defRPr sz="5000"/>
            </a:lvl1pPr>
          </a:lstStyle>
          <a:p>
            <a:r>
              <a:rPr dirty="0">
                <a:solidFill>
                  <a:schemeClr val="bg1">
                    <a:lumMod val="10000"/>
                    <a:lumOff val="90000"/>
                  </a:schemeClr>
                </a:solidFill>
              </a:rPr>
              <a:t>Structure members can be other structures. For example,</a:t>
            </a:r>
          </a:p>
        </p:txBody>
      </p:sp>
      <p:sp>
        <p:nvSpPr>
          <p:cNvPr id="510" name="struct time…"/>
          <p:cNvSpPr txBox="1"/>
          <p:nvPr/>
        </p:nvSpPr>
        <p:spPr>
          <a:xfrm>
            <a:off x="10937483" y="1761882"/>
            <a:ext cx="8096772" cy="11557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sz="3600">
                <a:solidFill>
                  <a:srgbClr val="E12DA0"/>
                </a:solidFill>
                <a:latin typeface="Menlo Regular"/>
                <a:ea typeface="Menlo Regular"/>
                <a:cs typeface="Menlo Regular"/>
                <a:sym typeface="Menlo Regular"/>
              </a:defRPr>
            </a:pPr>
            <a:r>
              <a:t>struct</a:t>
            </a:r>
            <a:r>
              <a:rPr>
                <a:solidFill>
                  <a:srgbClr val="E7E8EB"/>
                </a:solidFill>
              </a:rPr>
              <a:t> time</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    </a:t>
            </a:r>
            <a:r>
              <a:rPr>
                <a:solidFill>
                  <a:srgbClr val="E12DA0"/>
                </a:solidFill>
              </a:rPr>
              <a:t>int</a:t>
            </a:r>
            <a:r>
              <a:t> hour, minute, second;</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 ;</a:t>
            </a:r>
          </a:p>
          <a:p>
            <a:pPr defTabSz="628015">
              <a:spcBef>
                <a:spcPts val="0"/>
              </a:spcBef>
              <a:tabLst>
                <a:tab pos="622300" algn="l"/>
              </a:tabLst>
              <a:defRPr sz="3600">
                <a:solidFill>
                  <a:srgbClr val="E12DA0"/>
                </a:solidFill>
                <a:latin typeface="Menlo Regular"/>
                <a:ea typeface="Menlo Regular"/>
                <a:cs typeface="Menlo Regular"/>
                <a:sym typeface="Menlo Regular"/>
              </a:defRPr>
            </a:pPr>
            <a:r>
              <a:t>struct</a:t>
            </a:r>
            <a:r>
              <a:rPr>
                <a:solidFill>
                  <a:srgbClr val="E7E8EB"/>
                </a:solidFill>
              </a:rPr>
              <a:t> date</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    </a:t>
            </a:r>
            <a:r>
              <a:rPr>
                <a:solidFill>
                  <a:srgbClr val="E12DA0"/>
                </a:solidFill>
              </a:rPr>
              <a:t>int</a:t>
            </a:r>
            <a:r>
              <a:t> month, day, year;</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 ;</a:t>
            </a:r>
          </a:p>
          <a:p>
            <a:pPr defTabSz="628015">
              <a:spcBef>
                <a:spcPts val="0"/>
              </a:spcBef>
              <a:tabLst>
                <a:tab pos="622300" algn="l"/>
              </a:tabLst>
              <a:defRPr sz="3600">
                <a:solidFill>
                  <a:srgbClr val="E12DA0"/>
                </a:solidFill>
                <a:latin typeface="Menlo Regular"/>
                <a:ea typeface="Menlo Regular"/>
                <a:cs typeface="Menlo Regular"/>
                <a:sym typeface="Menlo Regular"/>
              </a:defRPr>
            </a:pPr>
            <a:r>
              <a:t>struct</a:t>
            </a:r>
            <a:r>
              <a:rPr>
                <a:solidFill>
                  <a:srgbClr val="E7E8EB"/>
                </a:solidFill>
              </a:rPr>
              <a:t> dt</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a:t>
            </a:r>
          </a:p>
          <a:p>
            <a:pPr defTabSz="628015">
              <a:spcBef>
                <a:spcPts val="0"/>
              </a:spcBef>
              <a:tabLst>
                <a:tab pos="622300" algn="l"/>
              </a:tabLst>
              <a:defRPr sz="3600">
                <a:solidFill>
                  <a:srgbClr val="E12DA0"/>
                </a:solidFill>
                <a:latin typeface="Menlo Regular"/>
                <a:ea typeface="Menlo Regular"/>
                <a:cs typeface="Menlo Regular"/>
                <a:sym typeface="Menlo Regular"/>
              </a:defRPr>
            </a:pPr>
            <a:r>
              <a:rPr>
                <a:solidFill>
                  <a:srgbClr val="E7E8EB"/>
                </a:solidFill>
              </a:rPr>
              <a:t>    </a:t>
            </a:r>
            <a:r>
              <a:t>struct</a:t>
            </a:r>
            <a:r>
              <a:rPr>
                <a:solidFill>
                  <a:srgbClr val="E7E8EB"/>
                </a:solidFill>
              </a:rPr>
              <a:t> </a:t>
            </a:r>
            <a:r>
              <a:rPr>
                <a:solidFill>
                  <a:srgbClr val="18B5B1"/>
                </a:solidFill>
              </a:rPr>
              <a:t>date</a:t>
            </a:r>
            <a:r>
              <a:rPr>
                <a:solidFill>
                  <a:srgbClr val="E7E8EB"/>
                </a:solidFill>
              </a:rPr>
              <a:t> d;</a:t>
            </a:r>
          </a:p>
          <a:p>
            <a:pPr defTabSz="628015">
              <a:spcBef>
                <a:spcPts val="0"/>
              </a:spcBef>
              <a:tabLst>
                <a:tab pos="622300" algn="l"/>
              </a:tabLst>
              <a:defRPr sz="3600">
                <a:solidFill>
                  <a:srgbClr val="E12DA0"/>
                </a:solidFill>
                <a:latin typeface="Menlo Regular"/>
                <a:ea typeface="Menlo Regular"/>
                <a:cs typeface="Menlo Regular"/>
                <a:sym typeface="Menlo Regular"/>
              </a:defRPr>
            </a:pPr>
            <a:r>
              <a:rPr>
                <a:solidFill>
                  <a:srgbClr val="E7E8EB"/>
                </a:solidFill>
              </a:rPr>
              <a:t>    </a:t>
            </a:r>
            <a:r>
              <a:t>struct</a:t>
            </a:r>
            <a:r>
              <a:rPr>
                <a:solidFill>
                  <a:srgbClr val="E7E8EB"/>
                </a:solidFill>
              </a:rPr>
              <a:t> </a:t>
            </a:r>
            <a:r>
              <a:rPr>
                <a:solidFill>
                  <a:srgbClr val="18B5B1"/>
                </a:solidFill>
              </a:rPr>
              <a:t>time</a:t>
            </a:r>
            <a:r>
              <a:rPr>
                <a:solidFill>
                  <a:srgbClr val="E7E8EB"/>
                </a:solidFill>
              </a:rPr>
              <a:t> t;</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 ;</a:t>
            </a:r>
          </a:p>
          <a:p>
            <a:pPr defTabSz="628015">
              <a:spcBef>
                <a:spcPts val="0"/>
              </a:spcBef>
              <a:tabLst>
                <a:tab pos="622300" algn="l"/>
              </a:tabLst>
              <a:defRPr sz="3600">
                <a:solidFill>
                  <a:srgbClr val="E7E8EB"/>
                </a:solidFill>
                <a:latin typeface="Menlo Regular"/>
                <a:ea typeface="Menlo Regular"/>
                <a:cs typeface="Menlo Regular"/>
                <a:sym typeface="Menlo Regular"/>
              </a:defRPr>
            </a:pPr>
            <a:endParaRPr/>
          </a:p>
          <a:p>
            <a:pPr defTabSz="628015">
              <a:spcBef>
                <a:spcPts val="0"/>
              </a:spcBef>
              <a:tabLst>
                <a:tab pos="622300" algn="l"/>
              </a:tabLst>
              <a:defRPr sz="3600">
                <a:solidFill>
                  <a:srgbClr val="E7E8EB"/>
                </a:solidFill>
                <a:latin typeface="Menlo Regular"/>
                <a:ea typeface="Menlo Regular"/>
                <a:cs typeface="Menlo Regular"/>
                <a:sym typeface="Menlo Regular"/>
              </a:defRPr>
            </a:pPr>
            <a:r>
              <a:t>main()</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    </a:t>
            </a:r>
            <a:r>
              <a:rPr>
                <a:solidFill>
                  <a:srgbClr val="E12DA0"/>
                </a:solidFill>
              </a:rPr>
              <a:t>struct</a:t>
            </a:r>
            <a:r>
              <a:t> </a:t>
            </a:r>
            <a:r>
              <a:rPr>
                <a:solidFill>
                  <a:srgbClr val="18B5B1"/>
                </a:solidFill>
              </a:rPr>
              <a:t>dt</a:t>
            </a:r>
            <a:r>
              <a:t> start_class;</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    start_class.</a:t>
            </a:r>
            <a:r>
              <a:rPr>
                <a:solidFill>
                  <a:srgbClr val="18B5B1"/>
                </a:solidFill>
              </a:rPr>
              <a:t>d</a:t>
            </a:r>
            <a:r>
              <a:t>.</a:t>
            </a:r>
            <a:r>
              <a:rPr>
                <a:solidFill>
                  <a:srgbClr val="18B5B1"/>
                </a:solidFill>
              </a:rPr>
              <a:t>month</a:t>
            </a:r>
            <a:r>
              <a:t> = </a:t>
            </a:r>
            <a:r>
              <a:rPr>
                <a:solidFill>
                  <a:srgbClr val="00AAA3"/>
                </a:solidFill>
              </a:rPr>
              <a:t>1</a:t>
            </a:r>
            <a:r>
              <a:t>;</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    start_class.</a:t>
            </a:r>
            <a:r>
              <a:rPr>
                <a:solidFill>
                  <a:srgbClr val="18B5B1"/>
                </a:solidFill>
              </a:rPr>
              <a:t>d</a:t>
            </a:r>
            <a:r>
              <a:t>.</a:t>
            </a:r>
            <a:r>
              <a:rPr>
                <a:solidFill>
                  <a:srgbClr val="18B5B1"/>
                </a:solidFill>
              </a:rPr>
              <a:t>day</a:t>
            </a:r>
            <a:r>
              <a:t> = </a:t>
            </a:r>
            <a:r>
              <a:rPr>
                <a:solidFill>
                  <a:srgbClr val="00AAA3"/>
                </a:solidFill>
              </a:rPr>
              <a:t>5</a:t>
            </a:r>
            <a:r>
              <a:t>;</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    start_class.</a:t>
            </a:r>
            <a:r>
              <a:rPr>
                <a:solidFill>
                  <a:srgbClr val="18B5B1"/>
                </a:solidFill>
              </a:rPr>
              <a:t>d</a:t>
            </a:r>
            <a:r>
              <a:t>.</a:t>
            </a:r>
            <a:r>
              <a:rPr>
                <a:solidFill>
                  <a:srgbClr val="18B5B1"/>
                </a:solidFill>
              </a:rPr>
              <a:t>year</a:t>
            </a:r>
            <a:r>
              <a:t> = </a:t>
            </a:r>
            <a:r>
              <a:rPr>
                <a:solidFill>
                  <a:srgbClr val="00AAA3"/>
                </a:solidFill>
              </a:rPr>
              <a:t>93</a:t>
            </a:r>
            <a:r>
              <a:t>;</a:t>
            </a:r>
          </a:p>
          <a:p>
            <a:pPr defTabSz="628015">
              <a:spcBef>
                <a:spcPts val="0"/>
              </a:spcBef>
              <a:tabLst>
                <a:tab pos="622300" algn="l"/>
              </a:tabLst>
              <a:defRPr sz="3600">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 name="C programming language"/>
          <p:cNvSpPr txBox="1">
            <a:spLocks noGrp="1"/>
          </p:cNvSpPr>
          <p:nvPr>
            <p:ph type="body" idx="21"/>
          </p:nvPr>
        </p:nvSpPr>
        <p:spPr>
          <a:prstGeom prst="rect">
            <a:avLst/>
          </a:prstGeom>
        </p:spPr>
        <p:txBody>
          <a:bodyPr/>
          <a:lstStyle/>
          <a:p>
            <a:r>
              <a:t>C programming language</a:t>
            </a:r>
          </a:p>
        </p:txBody>
      </p:sp>
      <p:sp>
        <p:nvSpPr>
          <p:cNvPr id="513" name="typedef"/>
          <p:cNvSpPr txBox="1">
            <a:spLocks noGrp="1"/>
          </p:cNvSpPr>
          <p:nvPr>
            <p:ph type="title"/>
          </p:nvPr>
        </p:nvSpPr>
        <p:spPr>
          <a:prstGeom prst="rect">
            <a:avLst/>
          </a:prstGeom>
        </p:spPr>
        <p:txBody>
          <a:bodyPr/>
          <a:lstStyle>
            <a:lvl1pPr defTabSz="685165">
              <a:spcBef>
                <a:spcPts val="3200"/>
              </a:spcBef>
              <a:defRPr sz="7221"/>
            </a:lvl1pPr>
          </a:lstStyle>
          <a:p>
            <a:r>
              <a:t>typedef</a:t>
            </a:r>
          </a:p>
        </p:txBody>
      </p:sp>
      <p:sp>
        <p:nvSpPr>
          <p:cNvPr id="514" name="typedef defines a new type, which can simplify the code. Here is the syntax:"/>
          <p:cNvSpPr txBox="1">
            <a:spLocks noGrp="1"/>
          </p:cNvSpPr>
          <p:nvPr>
            <p:ph type="body" sz="quarter" idx="1"/>
          </p:nvPr>
        </p:nvSpPr>
        <p:spPr>
          <a:xfrm>
            <a:off x="762000" y="3364258"/>
            <a:ext cx="8663354" cy="9629084"/>
          </a:xfrm>
          <a:prstGeom prst="rect">
            <a:avLst/>
          </a:prstGeom>
        </p:spPr>
        <p:txBody>
          <a:bodyPr/>
          <a:lstStyle/>
          <a:p>
            <a:pPr>
              <a:defRPr sz="5000"/>
            </a:pPr>
            <a:r>
              <a:rPr dirty="0">
                <a:solidFill>
                  <a:schemeClr val="bg1">
                    <a:lumMod val="10000"/>
                    <a:lumOff val="90000"/>
                  </a:schemeClr>
                </a:solidFill>
                <a:latin typeface="Courier"/>
                <a:ea typeface="Courier"/>
                <a:cs typeface="Courier"/>
                <a:sym typeface="Courier"/>
              </a:rPr>
              <a:t>typedef</a:t>
            </a:r>
            <a:r>
              <a:rPr dirty="0">
                <a:solidFill>
                  <a:schemeClr val="bg1">
                    <a:lumMod val="10000"/>
                    <a:lumOff val="90000"/>
                  </a:schemeClr>
                </a:solidFill>
              </a:rPr>
              <a:t> defines a new type, which can simplify the code. Here is the syntax:</a:t>
            </a:r>
          </a:p>
        </p:txBody>
      </p:sp>
      <p:sp>
        <p:nvSpPr>
          <p:cNvPr id="515" name="typedef data-type TYPE-NAME;…"/>
          <p:cNvSpPr txBox="1"/>
          <p:nvPr/>
        </p:nvSpPr>
        <p:spPr>
          <a:xfrm>
            <a:off x="9598004" y="3180524"/>
            <a:ext cx="12042131" cy="4191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sz="4000">
                <a:solidFill>
                  <a:srgbClr val="E7E8EB"/>
                </a:solidFill>
                <a:latin typeface="Menlo Regular"/>
                <a:ea typeface="Menlo Regular"/>
                <a:cs typeface="Menlo Regular"/>
                <a:sym typeface="Menlo Regular"/>
              </a:defRPr>
            </a:pPr>
            <a:r>
              <a:rPr>
                <a:solidFill>
                  <a:srgbClr val="E12DA0"/>
                </a:solidFill>
              </a:rPr>
              <a:t>typedef</a:t>
            </a:r>
            <a:r>
              <a:t> data-type TYPE-NAME;</a:t>
            </a:r>
          </a:p>
          <a:p>
            <a:pPr defTabSz="628015">
              <a:spcBef>
                <a:spcPts val="0"/>
              </a:spcBef>
              <a:tabLst>
                <a:tab pos="622300" algn="l"/>
              </a:tabLst>
              <a:defRPr sz="4000">
                <a:solidFill>
                  <a:srgbClr val="E7E8EB"/>
                </a:solidFill>
                <a:latin typeface="Menlo Regular"/>
                <a:ea typeface="Menlo Regular"/>
                <a:cs typeface="Menlo Regular"/>
                <a:sym typeface="Menlo Regular"/>
              </a:defRPr>
            </a:pPr>
            <a:r>
              <a:rPr>
                <a:solidFill>
                  <a:srgbClr val="E12DA0"/>
                </a:solidFill>
              </a:rPr>
              <a:t>typedef</a:t>
            </a:r>
            <a:r>
              <a:t> </a:t>
            </a:r>
            <a:r>
              <a:rPr>
                <a:solidFill>
                  <a:srgbClr val="E12DA0"/>
                </a:solidFill>
              </a:rPr>
              <a:t>struct</a:t>
            </a:r>
            <a:r>
              <a:t> structure-tag TYPE-NAME;</a:t>
            </a:r>
          </a:p>
          <a:p>
            <a:pPr defTabSz="628015">
              <a:spcBef>
                <a:spcPts val="0"/>
              </a:spcBef>
              <a:tabLst>
                <a:tab pos="622300" algn="l"/>
              </a:tabLst>
              <a:defRPr sz="4000">
                <a:solidFill>
                  <a:srgbClr val="E12DA0"/>
                </a:solidFill>
                <a:latin typeface="Menlo Regular"/>
                <a:ea typeface="Menlo Regular"/>
                <a:cs typeface="Menlo Regular"/>
                <a:sym typeface="Menlo Regular"/>
              </a:defRPr>
            </a:pPr>
            <a:r>
              <a:t>typedef</a:t>
            </a:r>
            <a:r>
              <a:rPr>
                <a:solidFill>
                  <a:srgbClr val="E7E8EB"/>
                </a:solidFill>
              </a:rPr>
              <a:t> </a:t>
            </a:r>
            <a:r>
              <a:t>struct</a:t>
            </a:r>
            <a:endParaRPr>
              <a:solidFill>
                <a:srgbClr val="E7E8EB"/>
              </a:solidFill>
            </a:endParaRPr>
          </a:p>
          <a:p>
            <a:pPr defTabSz="628015">
              <a:spcBef>
                <a:spcPts val="0"/>
              </a:spcBef>
              <a:tabLst>
                <a:tab pos="622300" algn="l"/>
              </a:tabLst>
              <a:defRPr sz="4000">
                <a:solidFill>
                  <a:srgbClr val="E7E8EB"/>
                </a:solidFill>
                <a:latin typeface="Menlo Regular"/>
                <a:ea typeface="Menlo Regular"/>
                <a:cs typeface="Menlo Regular"/>
                <a:sym typeface="Menlo Regular"/>
              </a:defRPr>
            </a:pPr>
            <a:r>
              <a:t>{</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    member-declarations</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 TYPE-NAME ;</a:t>
            </a:r>
          </a:p>
        </p:txBody>
      </p:sp>
    </p:spTree>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7" name="C programming language"/>
          <p:cNvSpPr txBox="1">
            <a:spLocks noGrp="1"/>
          </p:cNvSpPr>
          <p:nvPr>
            <p:ph type="body" idx="21"/>
          </p:nvPr>
        </p:nvSpPr>
        <p:spPr>
          <a:prstGeom prst="rect">
            <a:avLst/>
          </a:prstGeom>
        </p:spPr>
        <p:txBody>
          <a:bodyPr/>
          <a:lstStyle/>
          <a:p>
            <a:r>
              <a:t>C programming language</a:t>
            </a:r>
          </a:p>
        </p:txBody>
      </p:sp>
      <p:sp>
        <p:nvSpPr>
          <p:cNvPr id="518" name="typedef"/>
          <p:cNvSpPr txBox="1">
            <a:spLocks noGrp="1"/>
          </p:cNvSpPr>
          <p:nvPr>
            <p:ph type="title"/>
          </p:nvPr>
        </p:nvSpPr>
        <p:spPr>
          <a:prstGeom prst="rect">
            <a:avLst/>
          </a:prstGeom>
        </p:spPr>
        <p:txBody>
          <a:bodyPr/>
          <a:lstStyle>
            <a:lvl1pPr defTabSz="685165">
              <a:spcBef>
                <a:spcPts val="3200"/>
              </a:spcBef>
              <a:defRPr sz="7221"/>
            </a:lvl1pPr>
          </a:lstStyle>
          <a:p>
            <a:r>
              <a:t>typedef</a:t>
            </a:r>
          </a:p>
        </p:txBody>
      </p:sp>
      <p:sp>
        <p:nvSpPr>
          <p:cNvPr id="519" name="#include &lt;stdio.h&gt;…"/>
          <p:cNvSpPr txBox="1"/>
          <p:nvPr/>
        </p:nvSpPr>
        <p:spPr>
          <a:xfrm>
            <a:off x="6170935" y="1523633"/>
            <a:ext cx="12042131" cy="121031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a:solidFill>
                  <a:srgbClr val="D38D5D"/>
                </a:solidFill>
                <a:latin typeface="Menlo Regular"/>
                <a:ea typeface="Menlo Regular"/>
                <a:cs typeface="Menlo Regular"/>
                <a:sym typeface="Menlo Regular"/>
              </a:defRPr>
            </a:pPr>
            <a:r>
              <a:t>#include </a:t>
            </a:r>
            <a:r>
              <a:rPr>
                <a:solidFill>
                  <a:srgbClr val="DE3A3C"/>
                </a:solidFill>
              </a:rPr>
              <a:t>&lt;stdio.h&gt;</a:t>
            </a:r>
            <a:endParaRPr>
              <a:solidFill>
                <a:srgbClr val="E7E8EB"/>
              </a:solidFill>
            </a:endParaRPr>
          </a:p>
          <a:p>
            <a:pPr defTabSz="628015">
              <a:spcBef>
                <a:spcPts val="0"/>
              </a:spcBef>
              <a:tabLst>
                <a:tab pos="622300" algn="l"/>
              </a:tabLst>
              <a:defRPr>
                <a:solidFill>
                  <a:srgbClr val="DE3A3C"/>
                </a:solidFill>
                <a:latin typeface="Menlo Regular"/>
                <a:ea typeface="Menlo Regular"/>
                <a:cs typeface="Menlo Regular"/>
                <a:sym typeface="Menlo Regular"/>
              </a:defRPr>
            </a:pPr>
            <a:r>
              <a:rPr>
                <a:solidFill>
                  <a:srgbClr val="D38D5D"/>
                </a:solidFill>
              </a:rPr>
              <a:t>#include </a:t>
            </a:r>
            <a:r>
              <a:t>&lt;string.h&gt;</a:t>
            </a:r>
            <a:endParaRPr>
              <a:solidFill>
                <a:srgbClr val="E7E8EB"/>
              </a:solidFill>
            </a:endParaRPr>
          </a:p>
          <a:p>
            <a:pPr defTabSz="628015">
              <a:spcBef>
                <a:spcPts val="0"/>
              </a:spcBef>
              <a:tabLst>
                <a:tab pos="622300" algn="l"/>
              </a:tabLst>
              <a:defRPr>
                <a:solidFill>
                  <a:srgbClr val="E7E8EB"/>
                </a:solidFill>
                <a:latin typeface="Menlo Regular"/>
                <a:ea typeface="Menlo Regular"/>
                <a:cs typeface="Menlo Regular"/>
                <a:sym typeface="Menlo Regular"/>
              </a:defRPr>
            </a:pPr>
            <a:endParaRPr>
              <a:solidFill>
                <a:srgbClr val="E7E8EB"/>
              </a:solidFill>
            </a:endParaRPr>
          </a:p>
          <a:p>
            <a:pPr defTabSz="628015">
              <a:spcBef>
                <a:spcPts val="0"/>
              </a:spcBef>
              <a:tabLst>
                <a:tab pos="622300" algn="l"/>
              </a:tabLst>
              <a:defRPr>
                <a:solidFill>
                  <a:srgbClr val="E7E8EB"/>
                </a:solidFill>
                <a:latin typeface="Menlo Regular"/>
                <a:ea typeface="Menlo Regular"/>
                <a:cs typeface="Menlo Regular"/>
                <a:sym typeface="Menlo Regular"/>
              </a:defRPr>
            </a:pPr>
            <a:r>
              <a:rPr>
                <a:solidFill>
                  <a:srgbClr val="E12DA0"/>
                </a:solidFill>
              </a:rPr>
              <a:t>typedef</a:t>
            </a:r>
            <a:r>
              <a:t> </a:t>
            </a:r>
            <a:r>
              <a:rPr>
                <a:solidFill>
                  <a:srgbClr val="E12DA0"/>
                </a:solidFill>
              </a:rPr>
              <a:t>struct</a:t>
            </a:r>
            <a:r>
              <a:t> Books {</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r>
              <a:rPr>
                <a:solidFill>
                  <a:srgbClr val="E12DA0"/>
                </a:solidFill>
              </a:rPr>
              <a:t>char</a:t>
            </a:r>
            <a:r>
              <a:t> title[</a:t>
            </a:r>
            <a:r>
              <a:rPr>
                <a:solidFill>
                  <a:srgbClr val="00AAA3"/>
                </a:solidFill>
              </a:rPr>
              <a:t>50</a:t>
            </a:r>
            <a:r>
              <a:t>];</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r>
              <a:rPr>
                <a:solidFill>
                  <a:srgbClr val="E12DA0"/>
                </a:solidFill>
              </a:rPr>
              <a:t>char</a:t>
            </a:r>
            <a:r>
              <a:t> author[</a:t>
            </a:r>
            <a:r>
              <a:rPr>
                <a:solidFill>
                  <a:srgbClr val="00AAA3"/>
                </a:solidFill>
              </a:rPr>
              <a:t>50</a:t>
            </a:r>
            <a:r>
              <a:t>];</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r>
              <a:rPr>
                <a:solidFill>
                  <a:srgbClr val="E12DA0"/>
                </a:solidFill>
              </a:rPr>
              <a:t>char</a:t>
            </a:r>
            <a:r>
              <a:t> subject[</a:t>
            </a:r>
            <a:r>
              <a:rPr>
                <a:solidFill>
                  <a:srgbClr val="00AAA3"/>
                </a:solidFill>
              </a:rPr>
              <a:t>100</a:t>
            </a:r>
            <a:r>
              <a:t>];</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r>
              <a:rPr>
                <a:solidFill>
                  <a:srgbClr val="E12DA0"/>
                </a:solidFill>
              </a:rPr>
              <a:t>int</a:t>
            </a:r>
            <a:r>
              <a:t> book_id;</a:t>
            </a:r>
          </a:p>
          <a:p>
            <a:pPr defTabSz="628015">
              <a:spcBef>
                <a:spcPts val="0"/>
              </a:spcBef>
              <a:tabLst>
                <a:tab pos="622300" algn="l"/>
              </a:tabLst>
              <a:defRPr>
                <a:solidFill>
                  <a:srgbClr val="E7E8EB"/>
                </a:solidFill>
                <a:latin typeface="Menlo Regular"/>
                <a:ea typeface="Menlo Regular"/>
                <a:cs typeface="Menlo Regular"/>
                <a:sym typeface="Menlo Regular"/>
              </a:defRPr>
            </a:pPr>
            <a:r>
              <a:t>} Book;</a:t>
            </a:r>
          </a:p>
          <a:p>
            <a:pPr defTabSz="628015">
              <a:spcBef>
                <a:spcPts val="0"/>
              </a:spcBef>
              <a:tabLst>
                <a:tab pos="622300" algn="l"/>
              </a:tabLst>
              <a:defRPr>
                <a:solidFill>
                  <a:srgbClr val="E7E8EB"/>
                </a:solidFill>
                <a:latin typeface="Menlo Regular"/>
                <a:ea typeface="Menlo Regular"/>
                <a:cs typeface="Menlo Regular"/>
                <a:sym typeface="Menlo Regular"/>
              </a:defRPr>
            </a:pPr>
            <a:endParaRPr/>
          </a:p>
          <a:p>
            <a:pPr defTabSz="628015">
              <a:spcBef>
                <a:spcPts val="0"/>
              </a:spcBef>
              <a:tabLst>
                <a:tab pos="622300" algn="l"/>
              </a:tabLst>
              <a:defRPr>
                <a:solidFill>
                  <a:srgbClr val="E7E8EB"/>
                </a:solidFill>
                <a:latin typeface="Menlo Regular"/>
                <a:ea typeface="Menlo Regular"/>
                <a:cs typeface="Menlo Regular"/>
                <a:sym typeface="Menlo Regular"/>
              </a:defRPr>
            </a:pPr>
            <a:r>
              <a:rPr>
                <a:solidFill>
                  <a:srgbClr val="E12DA0"/>
                </a:solidFill>
              </a:rPr>
              <a:t>int</a:t>
            </a:r>
            <a:r>
              <a:t> main( ) {</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r>
              <a:rPr>
                <a:solidFill>
                  <a:srgbClr val="18B5B1"/>
                </a:solidFill>
              </a:rPr>
              <a:t>Book</a:t>
            </a:r>
            <a:r>
              <a:t> book;</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p>
          <a:p>
            <a:pPr defTabSz="628015">
              <a:spcBef>
                <a:spcPts val="0"/>
              </a:spcBef>
              <a:tabLst>
                <a:tab pos="622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BE7148"/>
                </a:solidFill>
              </a:rPr>
              <a:t>strcpy</a:t>
            </a:r>
            <a:r>
              <a:rPr>
                <a:solidFill>
                  <a:srgbClr val="E7E8EB"/>
                </a:solidFill>
              </a:rPr>
              <a:t>( book.</a:t>
            </a:r>
            <a:r>
              <a:rPr>
                <a:solidFill>
                  <a:srgbClr val="18B5B1"/>
                </a:solidFill>
              </a:rPr>
              <a:t>title</a:t>
            </a:r>
            <a:r>
              <a:rPr>
                <a:solidFill>
                  <a:srgbClr val="E7E8EB"/>
                </a:solidFill>
              </a:rPr>
              <a:t>, </a:t>
            </a:r>
            <a:r>
              <a:t>"C Programming"</a:t>
            </a:r>
            <a:r>
              <a:rPr>
                <a:solidFill>
                  <a:srgbClr val="E7E8EB"/>
                </a:solidFill>
              </a:rPr>
              <a:t>);</a:t>
            </a:r>
          </a:p>
          <a:p>
            <a:pPr defTabSz="628015">
              <a:spcBef>
                <a:spcPts val="0"/>
              </a:spcBef>
              <a:tabLst>
                <a:tab pos="622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BE7148"/>
                </a:solidFill>
              </a:rPr>
              <a:t>strcpy</a:t>
            </a:r>
            <a:r>
              <a:rPr>
                <a:solidFill>
                  <a:srgbClr val="E7E8EB"/>
                </a:solidFill>
              </a:rPr>
              <a:t>( book.</a:t>
            </a:r>
            <a:r>
              <a:rPr>
                <a:solidFill>
                  <a:srgbClr val="18B5B1"/>
                </a:solidFill>
              </a:rPr>
              <a:t>author</a:t>
            </a:r>
            <a:r>
              <a:rPr>
                <a:solidFill>
                  <a:srgbClr val="E7E8EB"/>
                </a:solidFill>
              </a:rPr>
              <a:t>, </a:t>
            </a:r>
            <a:r>
              <a:t>"Nuha Ali"</a:t>
            </a:r>
            <a:r>
              <a:rPr>
                <a:solidFill>
                  <a:srgbClr val="E7E8EB"/>
                </a:solidFill>
              </a:rPr>
              <a:t>);</a:t>
            </a:r>
          </a:p>
          <a:p>
            <a:pPr defTabSz="628015">
              <a:spcBef>
                <a:spcPts val="0"/>
              </a:spcBef>
              <a:tabLst>
                <a:tab pos="622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BE7148"/>
                </a:solidFill>
              </a:rPr>
              <a:t>strcpy</a:t>
            </a:r>
            <a:r>
              <a:rPr>
                <a:solidFill>
                  <a:srgbClr val="E7E8EB"/>
                </a:solidFill>
              </a:rPr>
              <a:t>( book.</a:t>
            </a:r>
            <a:r>
              <a:rPr>
                <a:solidFill>
                  <a:srgbClr val="18B5B1"/>
                </a:solidFill>
              </a:rPr>
              <a:t>subject</a:t>
            </a:r>
            <a:r>
              <a:rPr>
                <a:solidFill>
                  <a:srgbClr val="E7E8EB"/>
                </a:solidFill>
              </a:rPr>
              <a:t>, </a:t>
            </a:r>
            <a:r>
              <a:t>"C Programming Tutorial"</a:t>
            </a:r>
            <a:r>
              <a:rPr>
                <a:solidFill>
                  <a:srgbClr val="E7E8EB"/>
                </a:solidFill>
              </a:rPr>
              <a:t>);</a:t>
            </a:r>
          </a:p>
          <a:p>
            <a:pPr defTabSz="628015">
              <a:spcBef>
                <a:spcPts val="0"/>
              </a:spcBef>
              <a:tabLst>
                <a:tab pos="622300" algn="l"/>
              </a:tabLst>
              <a:defRPr>
                <a:solidFill>
                  <a:srgbClr val="E7E8EB"/>
                </a:solidFill>
                <a:latin typeface="Menlo Regular"/>
                <a:ea typeface="Menlo Regular"/>
                <a:cs typeface="Menlo Regular"/>
                <a:sym typeface="Menlo Regular"/>
              </a:defRPr>
            </a:pPr>
            <a:r>
              <a:t>    book.</a:t>
            </a:r>
            <a:r>
              <a:rPr>
                <a:solidFill>
                  <a:srgbClr val="18B5B1"/>
                </a:solidFill>
              </a:rPr>
              <a:t>book_id</a:t>
            </a:r>
            <a:r>
              <a:t> = </a:t>
            </a:r>
            <a:r>
              <a:rPr>
                <a:solidFill>
                  <a:srgbClr val="00AAA3"/>
                </a:solidFill>
              </a:rPr>
              <a:t>6495407</a:t>
            </a:r>
            <a:r>
              <a:t>;</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p>
          <a:p>
            <a:pPr defTabSz="628015">
              <a:spcBef>
                <a:spcPts val="0"/>
              </a:spcBef>
              <a:tabLst>
                <a:tab pos="622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29A09F"/>
                </a:solidFill>
              </a:rPr>
              <a:t>printf</a:t>
            </a:r>
            <a:r>
              <a:rPr>
                <a:solidFill>
                  <a:srgbClr val="E7E8EB"/>
                </a:solidFill>
              </a:rPr>
              <a:t>( </a:t>
            </a:r>
            <a:r>
              <a:t>"Book title : %s\n"</a:t>
            </a:r>
            <a:r>
              <a:rPr>
                <a:solidFill>
                  <a:srgbClr val="E7E8EB"/>
                </a:solidFill>
              </a:rPr>
              <a:t>, book.</a:t>
            </a:r>
            <a:r>
              <a:rPr>
                <a:solidFill>
                  <a:srgbClr val="18B5B1"/>
                </a:solidFill>
              </a:rPr>
              <a:t>title</a:t>
            </a:r>
            <a:r>
              <a:rPr>
                <a:solidFill>
                  <a:srgbClr val="E7E8EB"/>
                </a:solidFill>
              </a:rPr>
              <a:t>);</a:t>
            </a:r>
          </a:p>
          <a:p>
            <a:pPr defTabSz="628015">
              <a:spcBef>
                <a:spcPts val="0"/>
              </a:spcBef>
              <a:tabLst>
                <a:tab pos="622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29A09F"/>
                </a:solidFill>
              </a:rPr>
              <a:t>printf</a:t>
            </a:r>
            <a:r>
              <a:rPr>
                <a:solidFill>
                  <a:srgbClr val="E7E8EB"/>
                </a:solidFill>
              </a:rPr>
              <a:t>( </a:t>
            </a:r>
            <a:r>
              <a:t>"Book author : %s\n"</a:t>
            </a:r>
            <a:r>
              <a:rPr>
                <a:solidFill>
                  <a:srgbClr val="E7E8EB"/>
                </a:solidFill>
              </a:rPr>
              <a:t>, book.</a:t>
            </a:r>
            <a:r>
              <a:rPr>
                <a:solidFill>
                  <a:srgbClr val="18B5B1"/>
                </a:solidFill>
              </a:rPr>
              <a:t>author</a:t>
            </a:r>
            <a:r>
              <a:rPr>
                <a:solidFill>
                  <a:srgbClr val="E7E8EB"/>
                </a:solidFill>
              </a:rPr>
              <a:t>);</a:t>
            </a:r>
          </a:p>
          <a:p>
            <a:pPr defTabSz="628015">
              <a:spcBef>
                <a:spcPts val="0"/>
              </a:spcBef>
              <a:tabLst>
                <a:tab pos="622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29A09F"/>
                </a:solidFill>
              </a:rPr>
              <a:t>printf</a:t>
            </a:r>
            <a:r>
              <a:rPr>
                <a:solidFill>
                  <a:srgbClr val="E7E8EB"/>
                </a:solidFill>
              </a:rPr>
              <a:t>( </a:t>
            </a:r>
            <a:r>
              <a:t>"Book subject : %s\n"</a:t>
            </a:r>
            <a:r>
              <a:rPr>
                <a:solidFill>
                  <a:srgbClr val="E7E8EB"/>
                </a:solidFill>
              </a:rPr>
              <a:t>, book.</a:t>
            </a:r>
            <a:r>
              <a:rPr>
                <a:solidFill>
                  <a:srgbClr val="18B5B1"/>
                </a:solidFill>
              </a:rPr>
              <a:t>subject</a:t>
            </a:r>
            <a:r>
              <a:rPr>
                <a:solidFill>
                  <a:srgbClr val="E7E8EB"/>
                </a:solidFill>
              </a:rPr>
              <a:t>);</a:t>
            </a:r>
          </a:p>
          <a:p>
            <a:pPr defTabSz="628015">
              <a:spcBef>
                <a:spcPts val="0"/>
              </a:spcBef>
              <a:tabLst>
                <a:tab pos="622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29A09F"/>
                </a:solidFill>
              </a:rPr>
              <a:t>printf</a:t>
            </a:r>
            <a:r>
              <a:rPr>
                <a:solidFill>
                  <a:srgbClr val="E7E8EB"/>
                </a:solidFill>
              </a:rPr>
              <a:t>( </a:t>
            </a:r>
            <a:r>
              <a:t>"Book book_id : %d\n"</a:t>
            </a:r>
            <a:r>
              <a:rPr>
                <a:solidFill>
                  <a:srgbClr val="E7E8EB"/>
                </a:solidFill>
              </a:rPr>
              <a:t>, book.</a:t>
            </a:r>
            <a:r>
              <a:rPr>
                <a:solidFill>
                  <a:srgbClr val="18B5B1"/>
                </a:solidFill>
              </a:rPr>
              <a:t>book_id</a:t>
            </a:r>
            <a:r>
              <a:rPr>
                <a:solidFill>
                  <a:srgbClr val="E7E8EB"/>
                </a:solidFill>
              </a:rPr>
              <a:t>);</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p>
          <a:p>
            <a:pPr defTabSz="628015">
              <a:spcBef>
                <a:spcPts val="0"/>
              </a:spcBef>
              <a:tabLst>
                <a:tab pos="622300" algn="l"/>
              </a:tabLst>
              <a:defRPr>
                <a:solidFill>
                  <a:srgbClr val="E12DA0"/>
                </a:solidFill>
                <a:latin typeface="Menlo Regular"/>
                <a:ea typeface="Menlo Regular"/>
                <a:cs typeface="Menlo Regular"/>
                <a:sym typeface="Menlo Regular"/>
              </a:defRPr>
            </a:pPr>
            <a:r>
              <a:rPr>
                <a:solidFill>
                  <a:srgbClr val="E7E8EB"/>
                </a:solidFill>
              </a:rPr>
              <a:t>    </a:t>
            </a:r>
            <a:r>
              <a:t>return</a:t>
            </a:r>
            <a:r>
              <a:rPr>
                <a:solidFill>
                  <a:srgbClr val="E7E8EB"/>
                </a:solidFill>
              </a:rPr>
              <a:t> </a:t>
            </a:r>
            <a:r>
              <a:rPr>
                <a:solidFill>
                  <a:srgbClr val="00AAA3"/>
                </a:solidFill>
              </a:rPr>
              <a:t>0</a:t>
            </a:r>
            <a:r>
              <a:rPr>
                <a:solidFill>
                  <a:srgbClr val="E7E8EB"/>
                </a:solidFill>
              </a:rPr>
              <a:t>;</a:t>
            </a:r>
          </a:p>
          <a:p>
            <a:pPr defTabSz="628015">
              <a:spcBef>
                <a:spcPts val="0"/>
              </a:spcBef>
              <a:tabLst>
                <a:tab pos="622300" algn="l"/>
              </a:tabLst>
              <a:defRPr>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C programming language"/>
          <p:cNvSpPr txBox="1">
            <a:spLocks noGrp="1"/>
          </p:cNvSpPr>
          <p:nvPr>
            <p:ph type="body" idx="21"/>
          </p:nvPr>
        </p:nvSpPr>
        <p:spPr>
          <a:prstGeom prst="rect">
            <a:avLst/>
          </a:prstGeom>
        </p:spPr>
        <p:txBody>
          <a:bodyPr/>
          <a:lstStyle/>
          <a:p>
            <a:r>
              <a:t>C programming language</a:t>
            </a:r>
          </a:p>
        </p:txBody>
      </p:sp>
      <p:sp>
        <p:nvSpPr>
          <p:cNvPr id="522" name="Array of structs"/>
          <p:cNvSpPr txBox="1">
            <a:spLocks noGrp="1"/>
          </p:cNvSpPr>
          <p:nvPr>
            <p:ph type="title"/>
          </p:nvPr>
        </p:nvSpPr>
        <p:spPr>
          <a:prstGeom prst="rect">
            <a:avLst/>
          </a:prstGeom>
        </p:spPr>
        <p:txBody>
          <a:bodyPr/>
          <a:lstStyle>
            <a:lvl1pPr defTabSz="685165">
              <a:spcBef>
                <a:spcPts val="3200"/>
              </a:spcBef>
              <a:defRPr sz="7221"/>
            </a:lvl1pPr>
          </a:lstStyle>
          <a:p>
            <a:r>
              <a:t>Array of structs</a:t>
            </a:r>
          </a:p>
        </p:txBody>
      </p:sp>
      <p:sp>
        <p:nvSpPr>
          <p:cNvPr id="523" name="An array of structures can also be defined."/>
          <p:cNvSpPr txBox="1"/>
          <p:nvPr/>
        </p:nvSpPr>
        <p:spPr>
          <a:xfrm>
            <a:off x="870279" y="3724291"/>
            <a:ext cx="9986708"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4000"/>
            </a:lvl1pPr>
          </a:lstStyle>
          <a:p>
            <a:r>
              <a:rPr dirty="0">
                <a:solidFill>
                  <a:schemeClr val="bg1">
                    <a:lumMod val="10000"/>
                    <a:lumOff val="90000"/>
                  </a:schemeClr>
                </a:solidFill>
              </a:rPr>
              <a:t>An array of structures can also be defined.</a:t>
            </a:r>
          </a:p>
        </p:txBody>
      </p:sp>
      <p:sp>
        <p:nvSpPr>
          <p:cNvPr id="524" name="struct date…"/>
          <p:cNvSpPr txBox="1"/>
          <p:nvPr/>
        </p:nvSpPr>
        <p:spPr>
          <a:xfrm>
            <a:off x="3418358" y="4688743"/>
            <a:ext cx="17547283" cy="85747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a:solidFill>
                  <a:srgbClr val="E12DA0"/>
                </a:solidFill>
                <a:latin typeface="Menlo Regular"/>
                <a:ea typeface="Menlo Regular"/>
                <a:cs typeface="Menlo Regular"/>
                <a:sym typeface="Menlo Regular"/>
              </a:defRPr>
            </a:pPr>
            <a:r>
              <a:t>struct</a:t>
            </a:r>
            <a:r>
              <a:rPr>
                <a:solidFill>
                  <a:srgbClr val="E7E8EB"/>
                </a:solidFill>
              </a:rPr>
              <a:t> date</a:t>
            </a:r>
          </a:p>
          <a:p>
            <a:pPr defTabSz="628015">
              <a:spcBef>
                <a:spcPts val="0"/>
              </a:spcBef>
              <a:tabLst>
                <a:tab pos="622300" algn="l"/>
              </a:tabLst>
              <a:defRPr>
                <a:solidFill>
                  <a:srgbClr val="E7E8EB"/>
                </a:solidFill>
                <a:latin typeface="Menlo Regular"/>
                <a:ea typeface="Menlo Regular"/>
                <a:cs typeface="Menlo Regular"/>
                <a:sym typeface="Menlo Regular"/>
              </a:defRPr>
            </a:pPr>
            <a:r>
              <a:t>{</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r>
              <a:rPr>
                <a:solidFill>
                  <a:srgbClr val="E12DA0"/>
                </a:solidFill>
              </a:rPr>
              <a:t>int</a:t>
            </a:r>
            <a:r>
              <a:t> month, day, year;</a:t>
            </a:r>
          </a:p>
          <a:p>
            <a:pPr defTabSz="628015">
              <a:spcBef>
                <a:spcPts val="0"/>
              </a:spcBef>
              <a:tabLst>
                <a:tab pos="622300" algn="l"/>
              </a:tabLst>
              <a:defRPr>
                <a:solidFill>
                  <a:srgbClr val="E7E8EB"/>
                </a:solidFill>
                <a:latin typeface="Menlo Regular"/>
                <a:ea typeface="Menlo Regular"/>
                <a:cs typeface="Menlo Regular"/>
                <a:sym typeface="Menlo Regular"/>
              </a:defRPr>
            </a:pPr>
            <a:r>
              <a:t>};</a:t>
            </a:r>
          </a:p>
          <a:p>
            <a:pPr defTabSz="628015">
              <a:spcBef>
                <a:spcPts val="0"/>
              </a:spcBef>
              <a:tabLst>
                <a:tab pos="622300" algn="l"/>
              </a:tabLst>
              <a:defRPr>
                <a:solidFill>
                  <a:srgbClr val="E12DA0"/>
                </a:solidFill>
                <a:latin typeface="Menlo Regular"/>
                <a:ea typeface="Menlo Regular"/>
                <a:cs typeface="Menlo Regular"/>
                <a:sym typeface="Menlo Regular"/>
              </a:defRPr>
            </a:pPr>
            <a:r>
              <a:t>typedef</a:t>
            </a:r>
            <a:r>
              <a:rPr>
                <a:solidFill>
                  <a:srgbClr val="E7E8EB"/>
                </a:solidFill>
              </a:rPr>
              <a:t> </a:t>
            </a:r>
            <a:r>
              <a:t>struct</a:t>
            </a:r>
            <a:r>
              <a:rPr>
                <a:solidFill>
                  <a:srgbClr val="E7E8EB"/>
                </a:solidFill>
              </a:rPr>
              <a:t> </a:t>
            </a:r>
            <a:r>
              <a:rPr>
                <a:solidFill>
                  <a:srgbClr val="18B5B1"/>
                </a:solidFill>
              </a:rPr>
              <a:t>date</a:t>
            </a:r>
            <a:r>
              <a:rPr>
                <a:solidFill>
                  <a:srgbClr val="E7E8EB"/>
                </a:solidFill>
              </a:rPr>
              <a:t> DATE;</a:t>
            </a:r>
          </a:p>
          <a:p>
            <a:pPr defTabSz="628015">
              <a:spcBef>
                <a:spcPts val="0"/>
              </a:spcBef>
              <a:tabLst>
                <a:tab pos="622300" algn="l"/>
              </a:tabLst>
              <a:defRPr>
                <a:solidFill>
                  <a:srgbClr val="E7E8EB"/>
                </a:solidFill>
                <a:latin typeface="Menlo Regular"/>
                <a:ea typeface="Menlo Regular"/>
                <a:cs typeface="Menlo Regular"/>
                <a:sym typeface="Menlo Regular"/>
              </a:defRPr>
            </a:pPr>
            <a:endParaRPr>
              <a:solidFill>
                <a:srgbClr val="E7E8EB"/>
              </a:solidFill>
            </a:endParaRPr>
          </a:p>
          <a:p>
            <a:pPr defTabSz="628015">
              <a:spcBef>
                <a:spcPts val="0"/>
              </a:spcBef>
              <a:tabLst>
                <a:tab pos="622300" algn="l"/>
              </a:tabLst>
              <a:defRPr>
                <a:solidFill>
                  <a:srgbClr val="E7E8EB"/>
                </a:solidFill>
                <a:latin typeface="Menlo Regular"/>
                <a:ea typeface="Menlo Regular"/>
                <a:cs typeface="Menlo Regular"/>
                <a:sym typeface="Menlo Regular"/>
              </a:defRPr>
            </a:pPr>
            <a:r>
              <a:t>main()</a:t>
            </a:r>
          </a:p>
          <a:p>
            <a:pPr defTabSz="628015">
              <a:spcBef>
                <a:spcPts val="0"/>
              </a:spcBef>
              <a:tabLst>
                <a:tab pos="622300" algn="l"/>
              </a:tabLst>
              <a:defRPr>
                <a:solidFill>
                  <a:srgbClr val="E7E8EB"/>
                </a:solidFill>
                <a:latin typeface="Menlo Regular"/>
                <a:ea typeface="Menlo Regular"/>
                <a:cs typeface="Menlo Regular"/>
                <a:sym typeface="Menlo Regular"/>
              </a:defRPr>
            </a:pPr>
            <a:r>
              <a:t>{</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r>
              <a:rPr>
                <a:solidFill>
                  <a:srgbClr val="E12DA0"/>
                </a:solidFill>
              </a:rPr>
              <a:t>int</a:t>
            </a:r>
            <a:r>
              <a:t> i;</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r>
              <a:rPr>
                <a:solidFill>
                  <a:srgbClr val="18B5B1"/>
                </a:solidFill>
              </a:rPr>
              <a:t>DATE</a:t>
            </a:r>
            <a:r>
              <a:t> birthdays[</a:t>
            </a:r>
            <a:r>
              <a:rPr>
                <a:solidFill>
                  <a:srgbClr val="00AAA3"/>
                </a:solidFill>
              </a:rPr>
              <a:t>10</a:t>
            </a:r>
            <a:r>
              <a:t>], *bday;</a:t>
            </a:r>
          </a:p>
          <a:p>
            <a:pPr defTabSz="628015">
              <a:spcBef>
                <a:spcPts val="0"/>
              </a:spcBef>
              <a:tabLst>
                <a:tab pos="622300" algn="l"/>
              </a:tabLst>
              <a:defRPr>
                <a:solidFill>
                  <a:srgbClr val="E7E8EB"/>
                </a:solidFill>
                <a:latin typeface="Menlo Regular"/>
                <a:ea typeface="Menlo Regular"/>
                <a:cs typeface="Menlo Regular"/>
                <a:sym typeface="Menlo Regular"/>
              </a:defRPr>
            </a:pPr>
            <a:r>
              <a:t>    bday = birthdays;                  </a:t>
            </a:r>
            <a:r>
              <a:rPr>
                <a:solidFill>
                  <a:srgbClr val="23AD68"/>
                </a:solidFill>
                <a:latin typeface="Helvetica"/>
                <a:ea typeface="Helvetica"/>
                <a:cs typeface="Helvetica"/>
                <a:sym typeface="Helvetica"/>
              </a:rPr>
              <a:t>/***  pointer &lt;==&gt; array name  ***/</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r>
              <a:rPr>
                <a:solidFill>
                  <a:srgbClr val="E12DA0"/>
                </a:solidFill>
              </a:rPr>
              <a:t>for</a:t>
            </a:r>
            <a:r>
              <a:t> (i=</a:t>
            </a:r>
            <a:r>
              <a:rPr>
                <a:solidFill>
                  <a:srgbClr val="00AAA3"/>
                </a:solidFill>
              </a:rPr>
              <a:t>0</a:t>
            </a:r>
            <a:r>
              <a:t>; i&lt;</a:t>
            </a:r>
            <a:r>
              <a:rPr>
                <a:solidFill>
                  <a:srgbClr val="00AAA3"/>
                </a:solidFill>
              </a:rPr>
              <a:t>10</a:t>
            </a:r>
            <a:r>
              <a:t>; i++, bday++)</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r>
              <a:rPr>
                <a:solidFill>
                  <a:srgbClr val="18B5B1"/>
                </a:solidFill>
              </a:rPr>
              <a:t>scanf</a:t>
            </a:r>
            <a:r>
              <a:t>(</a:t>
            </a:r>
            <a:r>
              <a:rPr>
                <a:solidFill>
                  <a:srgbClr val="DE3A3C"/>
                </a:solidFill>
              </a:rPr>
              <a:t>"%d %d %d"</a:t>
            </a:r>
            <a:r>
              <a:t>, &amp;bday-&gt;</a:t>
            </a:r>
            <a:r>
              <a:rPr>
                <a:solidFill>
                  <a:srgbClr val="18B5B1"/>
                </a:solidFill>
              </a:rPr>
              <a:t>month</a:t>
            </a:r>
            <a:r>
              <a:t>, &amp;((*bday).</a:t>
            </a:r>
            <a:r>
              <a:rPr>
                <a:solidFill>
                  <a:srgbClr val="18B5B1"/>
                </a:solidFill>
              </a:rPr>
              <a:t>day</a:t>
            </a:r>
            <a:r>
              <a:t>), &amp;birthdays[i].</a:t>
            </a:r>
            <a:r>
              <a:rPr>
                <a:solidFill>
                  <a:srgbClr val="18B5B1"/>
                </a:solidFill>
              </a:rPr>
              <a:t>year</a:t>
            </a:r>
            <a:r>
              <a:t>);</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p>
          <a:p>
            <a:pPr defTabSz="628015">
              <a:spcBef>
                <a:spcPts val="0"/>
              </a:spcBef>
              <a:tabLst>
                <a:tab pos="622300" algn="l"/>
              </a:tabLst>
              <a:defRPr>
                <a:solidFill>
                  <a:srgbClr val="E7E8EB"/>
                </a:solidFill>
                <a:latin typeface="Menlo Regular"/>
                <a:ea typeface="Menlo Regular"/>
                <a:cs typeface="Menlo Regular"/>
                <a:sym typeface="Menlo Regular"/>
              </a:defRPr>
            </a:pPr>
            <a:r>
              <a:t>    </a:t>
            </a:r>
            <a:r>
              <a:rPr>
                <a:solidFill>
                  <a:srgbClr val="E12DA0"/>
                </a:solidFill>
              </a:rPr>
              <a:t>for</a:t>
            </a:r>
            <a:r>
              <a:t> (i=</a:t>
            </a:r>
            <a:r>
              <a:rPr>
                <a:solidFill>
                  <a:srgbClr val="00AAA3"/>
                </a:solidFill>
              </a:rPr>
              <a:t>0</a:t>
            </a:r>
            <a:r>
              <a:t>, bday = birthdays; i&lt;</a:t>
            </a:r>
            <a:r>
              <a:rPr>
                <a:solidFill>
                  <a:srgbClr val="00AAA3"/>
                </a:solidFill>
              </a:rPr>
              <a:t>10</a:t>
            </a:r>
            <a:r>
              <a:t>; i++, bday++)</a:t>
            </a:r>
          </a:p>
          <a:p>
            <a:pPr defTabSz="628015">
              <a:spcBef>
                <a:spcPts val="0"/>
              </a:spcBef>
              <a:tabLst>
                <a:tab pos="622300" algn="l"/>
              </a:tabLst>
              <a:defRPr>
                <a:solidFill>
                  <a:srgbClr val="DE3A3C"/>
                </a:solidFill>
                <a:latin typeface="Menlo Regular"/>
                <a:ea typeface="Menlo Regular"/>
                <a:cs typeface="Menlo Regular"/>
                <a:sym typeface="Menlo Regular"/>
              </a:defRPr>
            </a:pPr>
            <a:r>
              <a:rPr>
                <a:solidFill>
                  <a:srgbClr val="E7E8EB"/>
                </a:solidFill>
              </a:rPr>
              <a:t>        </a:t>
            </a:r>
            <a:r>
              <a:rPr>
                <a:solidFill>
                  <a:srgbClr val="18B5B1"/>
                </a:solidFill>
              </a:rPr>
              <a:t>printf</a:t>
            </a:r>
            <a:r>
              <a:rPr>
                <a:solidFill>
                  <a:srgbClr val="E7E8EB"/>
                </a:solidFill>
              </a:rPr>
              <a:t>(</a:t>
            </a:r>
            <a:r>
              <a:t>"%2d/%02d/%2d\n"</a:t>
            </a:r>
            <a:r>
              <a:rPr>
                <a:solidFill>
                  <a:srgbClr val="E7E8EB"/>
                </a:solidFill>
              </a:rPr>
              <a:t>, bday-&gt;</a:t>
            </a:r>
            <a:r>
              <a:rPr>
                <a:solidFill>
                  <a:srgbClr val="18B5B1"/>
                </a:solidFill>
              </a:rPr>
              <a:t>month</a:t>
            </a:r>
            <a:r>
              <a:rPr>
                <a:solidFill>
                  <a:srgbClr val="E7E8EB"/>
                </a:solidFill>
              </a:rPr>
              <a:t>, bday-&gt;</a:t>
            </a:r>
            <a:r>
              <a:rPr>
                <a:solidFill>
                  <a:srgbClr val="18B5B1"/>
                </a:solidFill>
              </a:rPr>
              <a:t>day</a:t>
            </a:r>
            <a:r>
              <a:rPr>
                <a:solidFill>
                  <a:srgbClr val="E7E8EB"/>
                </a:solidFill>
              </a:rPr>
              <a:t>, bday-&gt;</a:t>
            </a:r>
            <a:r>
              <a:rPr>
                <a:solidFill>
                  <a:srgbClr val="18B5B1"/>
                </a:solidFill>
              </a:rPr>
              <a:t>year</a:t>
            </a:r>
            <a:r>
              <a:rPr>
                <a:solidFill>
                  <a:srgbClr val="E7E8EB"/>
                </a:solidFill>
              </a:rPr>
              <a:t>);</a:t>
            </a:r>
          </a:p>
          <a:p>
            <a:pPr defTabSz="628015">
              <a:spcBef>
                <a:spcPts val="0"/>
              </a:spcBef>
              <a:tabLst>
                <a:tab pos="622300" algn="l"/>
              </a:tabLst>
              <a:defRPr>
                <a:solidFill>
                  <a:srgbClr val="E7E8EB"/>
                </a:solidFill>
                <a:latin typeface="Menlo Regular"/>
                <a:ea typeface="Menlo Regular"/>
                <a:cs typeface="Menlo Regular"/>
                <a:sym typeface="Menlo Regular"/>
              </a:defRPr>
            </a:pPr>
            <a:r>
              <a:t>}</a:t>
            </a:r>
          </a:p>
          <a:p>
            <a:pPr defTabSz="628015">
              <a:spcBef>
                <a:spcPts val="0"/>
              </a:spcBef>
              <a:tabLst>
                <a:tab pos="622300" algn="l"/>
              </a:tabLst>
              <a:defRPr>
                <a:solidFill>
                  <a:srgbClr val="23AD68"/>
                </a:solidFill>
                <a:latin typeface="Helvetica"/>
                <a:ea typeface="Helvetica"/>
                <a:cs typeface="Helvetica"/>
                <a:sym typeface="Helvetica"/>
              </a:defRPr>
            </a:pPr>
            <a:r>
              <a:t>/***  the %02d pads the field with 0s, not spaces  ***/</a:t>
            </a:r>
            <a:endParaRPr>
              <a:solidFill>
                <a:srgbClr val="E7E8EB"/>
              </a:solidFill>
              <a:latin typeface="Menlo Regular"/>
              <a:ea typeface="Menlo Regular"/>
              <a:cs typeface="Menlo Regular"/>
              <a:sym typeface="Menlo Regular"/>
            </a:endParaRPr>
          </a:p>
        </p:txBody>
      </p:sp>
    </p:spTree>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6" name="C programming language"/>
          <p:cNvSpPr txBox="1">
            <a:spLocks noGrp="1"/>
          </p:cNvSpPr>
          <p:nvPr>
            <p:ph type="body" idx="21"/>
          </p:nvPr>
        </p:nvSpPr>
        <p:spPr>
          <a:prstGeom prst="rect">
            <a:avLst/>
          </a:prstGeom>
        </p:spPr>
        <p:txBody>
          <a:bodyPr/>
          <a:lstStyle/>
          <a:p>
            <a:r>
              <a:t>C programming language</a:t>
            </a:r>
          </a:p>
        </p:txBody>
      </p:sp>
      <p:sp>
        <p:nvSpPr>
          <p:cNvPr id="527" name="Use with functions"/>
          <p:cNvSpPr txBox="1">
            <a:spLocks noGrp="1"/>
          </p:cNvSpPr>
          <p:nvPr>
            <p:ph type="title"/>
          </p:nvPr>
        </p:nvSpPr>
        <p:spPr>
          <a:prstGeom prst="rect">
            <a:avLst/>
          </a:prstGeom>
        </p:spPr>
        <p:txBody>
          <a:bodyPr/>
          <a:lstStyle>
            <a:lvl1pPr defTabSz="685165">
              <a:spcBef>
                <a:spcPts val="3200"/>
              </a:spcBef>
              <a:defRPr sz="7221"/>
            </a:lvl1pPr>
          </a:lstStyle>
          <a:p>
            <a:r>
              <a:t>Use with functions</a:t>
            </a:r>
          </a:p>
        </p:txBody>
      </p:sp>
      <p:sp>
        <p:nvSpPr>
          <p:cNvPr id="528" name="Structures can be used with functions. Just as with other data types, either the structure or a pointer to the structure can be passed to the function. The choice should be based on three things,…"/>
          <p:cNvSpPr txBox="1"/>
          <p:nvPr/>
        </p:nvSpPr>
        <p:spPr>
          <a:xfrm>
            <a:off x="762000" y="3692328"/>
            <a:ext cx="22860000" cy="75661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5000"/>
            </a:pPr>
            <a:r>
              <a:rPr dirty="0">
                <a:solidFill>
                  <a:schemeClr val="bg1">
                    <a:lumMod val="10000"/>
                    <a:lumOff val="90000"/>
                  </a:schemeClr>
                </a:solidFill>
              </a:rPr>
              <a:t>Structures can be used with functions. Just as with other data types, either the structure or a pointer to the structure can be passed to the function. The choice should be based on three things, </a:t>
            </a:r>
          </a:p>
          <a:p>
            <a:pPr>
              <a:defRPr sz="5000"/>
            </a:pPr>
            <a:r>
              <a:rPr dirty="0">
                <a:solidFill>
                  <a:schemeClr val="bg1">
                    <a:lumMod val="10000"/>
                    <a:lumOff val="90000"/>
                  </a:schemeClr>
                </a:solidFill>
              </a:rPr>
              <a:t>1. does the structure need to be changed by the function, </a:t>
            </a:r>
          </a:p>
          <a:p>
            <a:pPr>
              <a:defRPr sz="5000"/>
            </a:pPr>
            <a:r>
              <a:rPr dirty="0">
                <a:solidFill>
                  <a:schemeClr val="bg1">
                    <a:lumMod val="10000"/>
                    <a:lumOff val="90000"/>
                  </a:schemeClr>
                </a:solidFill>
              </a:rPr>
              <a:t>2. is the structure small enough that copying it as a local argument will not affect performance, </a:t>
            </a:r>
          </a:p>
          <a:p>
            <a:pPr>
              <a:defRPr sz="5000"/>
            </a:pPr>
            <a:r>
              <a:rPr dirty="0">
                <a:solidFill>
                  <a:schemeClr val="bg1">
                    <a:lumMod val="10000"/>
                    <a:lumOff val="90000"/>
                  </a:schemeClr>
                </a:solidFill>
              </a:rPr>
              <a:t>3. does compatibility with old compilers require using pointers to the structures.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6" name="XC_O_WrkspaceWindow_2x.png" descr="XC_O_WrkspaceWindow_2x.png"/>
          <p:cNvPicPr>
            <a:picLocks noChangeAspect="1"/>
          </p:cNvPicPr>
          <p:nvPr/>
        </p:nvPicPr>
        <p:blipFill>
          <a:blip r:embed="rId2"/>
          <a:stretch>
            <a:fillRect/>
          </a:stretch>
        </p:blipFill>
        <p:spPr>
          <a:xfrm>
            <a:off x="5822998" y="38045"/>
            <a:ext cx="18673315" cy="13639910"/>
          </a:xfrm>
          <a:prstGeom prst="rect">
            <a:avLst/>
          </a:prstGeom>
          <a:ln w="12700">
            <a:miter lim="400000"/>
          </a:ln>
        </p:spPr>
      </p:pic>
      <p:sp>
        <p:nvSpPr>
          <p:cNvPr id="217" name="Meet the Xcode"/>
          <p:cNvSpPr txBox="1"/>
          <p:nvPr/>
        </p:nvSpPr>
        <p:spPr>
          <a:xfrm>
            <a:off x="406666" y="6356349"/>
            <a:ext cx="5038244" cy="1003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defRPr sz="5200">
                <a:solidFill>
                  <a:srgbClr val="F9FFFF"/>
                </a:solidFill>
              </a:defRPr>
            </a:pPr>
            <a:r>
              <a:t>Meet the </a:t>
            </a:r>
            <a:r>
              <a:rPr b="1">
                <a:latin typeface="Avenir Next Regular"/>
                <a:ea typeface="Avenir Next Regular"/>
                <a:cs typeface="Avenir Next Regular"/>
                <a:sym typeface="Avenir Next Regular"/>
              </a:rPr>
              <a:t>Xcode</a:t>
            </a:r>
          </a:p>
        </p:txBody>
      </p:sp>
    </p:spTree>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 name="C programming language"/>
          <p:cNvSpPr txBox="1">
            <a:spLocks noGrp="1"/>
          </p:cNvSpPr>
          <p:nvPr>
            <p:ph type="body" idx="21"/>
          </p:nvPr>
        </p:nvSpPr>
        <p:spPr>
          <a:prstGeom prst="rect">
            <a:avLst/>
          </a:prstGeom>
        </p:spPr>
        <p:txBody>
          <a:bodyPr/>
          <a:lstStyle/>
          <a:p>
            <a:r>
              <a:t>C programming language</a:t>
            </a:r>
          </a:p>
        </p:txBody>
      </p:sp>
      <p:sp>
        <p:nvSpPr>
          <p:cNvPr id="531" name="Use with functions"/>
          <p:cNvSpPr txBox="1">
            <a:spLocks noGrp="1"/>
          </p:cNvSpPr>
          <p:nvPr>
            <p:ph type="title"/>
          </p:nvPr>
        </p:nvSpPr>
        <p:spPr>
          <a:prstGeom prst="rect">
            <a:avLst/>
          </a:prstGeom>
        </p:spPr>
        <p:txBody>
          <a:bodyPr/>
          <a:lstStyle>
            <a:lvl1pPr defTabSz="685165">
              <a:spcBef>
                <a:spcPts val="3200"/>
              </a:spcBef>
              <a:defRPr sz="7221"/>
            </a:lvl1pPr>
          </a:lstStyle>
          <a:p>
            <a:r>
              <a:t>Use with functions</a:t>
            </a:r>
          </a:p>
        </p:txBody>
      </p:sp>
      <p:sp>
        <p:nvSpPr>
          <p:cNvPr id="532" name="#include &lt;stdio.h&gt;…"/>
          <p:cNvSpPr txBox="1"/>
          <p:nvPr/>
        </p:nvSpPr>
        <p:spPr>
          <a:xfrm>
            <a:off x="7636359" y="2055321"/>
            <a:ext cx="11201066" cy="11518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sz="2500">
                <a:solidFill>
                  <a:srgbClr val="D38D5D"/>
                </a:solidFill>
                <a:latin typeface="Menlo Regular"/>
                <a:ea typeface="Menlo Regular"/>
                <a:cs typeface="Menlo Regular"/>
                <a:sym typeface="Menlo Regular"/>
              </a:defRPr>
            </a:pPr>
            <a:r>
              <a:t>#include </a:t>
            </a:r>
            <a:r>
              <a:rPr>
                <a:solidFill>
                  <a:srgbClr val="DE3A3C"/>
                </a:solidFill>
              </a:rPr>
              <a:t>&lt;stdio.h&gt;</a:t>
            </a:r>
            <a:endParaRPr>
              <a:solidFill>
                <a:srgbClr val="E7E8EB"/>
              </a:solidFill>
            </a:endParaRPr>
          </a:p>
          <a:p>
            <a:pPr defTabSz="628015">
              <a:spcBef>
                <a:spcPts val="0"/>
              </a:spcBef>
              <a:tabLst>
                <a:tab pos="622300" algn="l"/>
              </a:tabLst>
              <a:defRPr sz="2500">
                <a:solidFill>
                  <a:srgbClr val="E7E8EB"/>
                </a:solidFill>
                <a:latin typeface="Menlo Regular"/>
                <a:ea typeface="Menlo Regular"/>
                <a:cs typeface="Menlo Regular"/>
                <a:sym typeface="Menlo Regular"/>
              </a:defRPr>
            </a:pPr>
            <a:endParaRPr>
              <a:solidFill>
                <a:srgbClr val="E7E8EB"/>
              </a:solidFill>
            </a:endParaRPr>
          </a:p>
          <a:p>
            <a:pPr defTabSz="628015">
              <a:spcBef>
                <a:spcPts val="0"/>
              </a:spcBef>
              <a:tabLst>
                <a:tab pos="622300" algn="l"/>
              </a:tabLst>
              <a:defRPr sz="2500">
                <a:solidFill>
                  <a:srgbClr val="51C34F"/>
                </a:solidFill>
                <a:latin typeface="Menlo Regular"/>
                <a:ea typeface="Menlo Regular"/>
                <a:cs typeface="Menlo Regular"/>
                <a:sym typeface="Menlo Regular"/>
              </a:defRPr>
            </a:pPr>
            <a:r>
              <a:t>// my struct</a:t>
            </a:r>
            <a:endParaRPr>
              <a:solidFill>
                <a:srgbClr val="E7E8EB"/>
              </a:solidFill>
            </a:endParaRPr>
          </a:p>
          <a:p>
            <a:pPr defTabSz="628015">
              <a:spcBef>
                <a:spcPts val="0"/>
              </a:spcBef>
              <a:tabLst>
                <a:tab pos="622300" algn="l"/>
              </a:tabLst>
              <a:defRPr sz="2500">
                <a:solidFill>
                  <a:srgbClr val="E12DA0"/>
                </a:solidFill>
                <a:latin typeface="Menlo Regular"/>
                <a:ea typeface="Menlo Regular"/>
                <a:cs typeface="Menlo Regular"/>
                <a:sym typeface="Menlo Regular"/>
              </a:defRPr>
            </a:pPr>
            <a:r>
              <a:t>typedef</a:t>
            </a:r>
            <a:r>
              <a:rPr>
                <a:solidFill>
                  <a:srgbClr val="E7E8EB"/>
                </a:solidFill>
              </a:rPr>
              <a:t> </a:t>
            </a:r>
            <a:r>
              <a:t>struct</a:t>
            </a:r>
            <a:r>
              <a:rPr>
                <a:solidFill>
                  <a:srgbClr val="E7E8EB"/>
                </a:solidFill>
              </a:rPr>
              <a:t> {</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    </a:t>
            </a:r>
            <a:r>
              <a:rPr>
                <a:solidFill>
                  <a:srgbClr val="E12DA0"/>
                </a:solidFill>
              </a:rPr>
              <a:t>int</a:t>
            </a:r>
            <a:r>
              <a:t> age;</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    </a:t>
            </a:r>
            <a:r>
              <a:rPr>
                <a:solidFill>
                  <a:srgbClr val="E12DA0"/>
                </a:solidFill>
              </a:rPr>
              <a:t>char</a:t>
            </a:r>
            <a:r>
              <a:t> *name;</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 Student;</a:t>
            </a:r>
          </a:p>
          <a:p>
            <a:pPr defTabSz="628015">
              <a:spcBef>
                <a:spcPts val="0"/>
              </a:spcBef>
              <a:tabLst>
                <a:tab pos="622300" algn="l"/>
              </a:tabLst>
              <a:defRPr sz="2500">
                <a:solidFill>
                  <a:srgbClr val="E7E8EB"/>
                </a:solidFill>
                <a:latin typeface="Menlo Regular"/>
                <a:ea typeface="Menlo Regular"/>
                <a:cs typeface="Menlo Regular"/>
                <a:sym typeface="Menlo Regular"/>
              </a:defRPr>
            </a:pPr>
            <a:endParaRPr/>
          </a:p>
          <a:p>
            <a:pPr defTabSz="628015">
              <a:spcBef>
                <a:spcPts val="0"/>
              </a:spcBef>
              <a:tabLst>
                <a:tab pos="622300" algn="l"/>
              </a:tabLst>
              <a:defRPr sz="2500">
                <a:solidFill>
                  <a:srgbClr val="51C34F"/>
                </a:solidFill>
                <a:latin typeface="Menlo Regular"/>
                <a:ea typeface="Menlo Regular"/>
                <a:cs typeface="Menlo Regular"/>
                <a:sym typeface="Menlo Regular"/>
              </a:defRPr>
            </a:pPr>
            <a:r>
              <a:t>// prototype</a:t>
            </a:r>
            <a:endParaRPr>
              <a:solidFill>
                <a:srgbClr val="E7E8EB"/>
              </a:solidFill>
            </a:endParaRPr>
          </a:p>
          <a:p>
            <a:pPr defTabSz="628015">
              <a:spcBef>
                <a:spcPts val="0"/>
              </a:spcBef>
              <a:tabLst>
                <a:tab pos="622300" algn="l"/>
              </a:tabLst>
              <a:defRPr sz="2500">
                <a:solidFill>
                  <a:srgbClr val="E7E8EB"/>
                </a:solidFill>
                <a:latin typeface="Menlo Regular"/>
                <a:ea typeface="Menlo Regular"/>
                <a:cs typeface="Menlo Regular"/>
                <a:sym typeface="Menlo Regular"/>
              </a:defRPr>
            </a:pPr>
            <a:r>
              <a:rPr>
                <a:solidFill>
                  <a:srgbClr val="E12DA0"/>
                </a:solidFill>
              </a:rPr>
              <a:t>void</a:t>
            </a:r>
            <a:r>
              <a:t> greet(Student s);</a:t>
            </a:r>
          </a:p>
          <a:p>
            <a:pPr defTabSz="628015">
              <a:spcBef>
                <a:spcPts val="0"/>
              </a:spcBef>
              <a:tabLst>
                <a:tab pos="622300" algn="l"/>
              </a:tabLst>
              <a:defRPr sz="2500">
                <a:solidFill>
                  <a:srgbClr val="E7E8EB"/>
                </a:solidFill>
                <a:latin typeface="Menlo Regular"/>
                <a:ea typeface="Menlo Regular"/>
                <a:cs typeface="Menlo Regular"/>
                <a:sym typeface="Menlo Regular"/>
              </a:defRPr>
            </a:pPr>
            <a:endParaRPr/>
          </a:p>
          <a:p>
            <a:pPr defTabSz="628015">
              <a:spcBef>
                <a:spcPts val="0"/>
              </a:spcBef>
              <a:tabLst>
                <a:tab pos="622300" algn="l"/>
              </a:tabLst>
              <a:defRPr sz="2500">
                <a:solidFill>
                  <a:srgbClr val="E7E8EB"/>
                </a:solidFill>
                <a:latin typeface="Menlo Regular"/>
                <a:ea typeface="Menlo Regular"/>
                <a:cs typeface="Menlo Regular"/>
                <a:sym typeface="Menlo Regular"/>
              </a:defRPr>
            </a:pPr>
            <a:r>
              <a:rPr>
                <a:solidFill>
                  <a:srgbClr val="E12DA0"/>
                </a:solidFill>
              </a:rPr>
              <a:t>int</a:t>
            </a:r>
            <a:r>
              <a:t> main(</a:t>
            </a:r>
            <a:r>
              <a:rPr>
                <a:solidFill>
                  <a:srgbClr val="E12DA0"/>
                </a:solidFill>
              </a:rPr>
              <a:t>int</a:t>
            </a:r>
            <a:r>
              <a:t> argc, </a:t>
            </a:r>
            <a:r>
              <a:rPr>
                <a:solidFill>
                  <a:srgbClr val="E12DA0"/>
                </a:solidFill>
              </a:rPr>
              <a:t>const</a:t>
            </a:r>
            <a:r>
              <a:t> </a:t>
            </a:r>
            <a:r>
              <a:rPr>
                <a:solidFill>
                  <a:srgbClr val="E12DA0"/>
                </a:solidFill>
              </a:rPr>
              <a:t>char</a:t>
            </a:r>
            <a:r>
              <a:t> * argv[])</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a:t>
            </a:r>
          </a:p>
          <a:p>
            <a:pPr defTabSz="628015">
              <a:spcBef>
                <a:spcPts val="0"/>
              </a:spcBef>
              <a:tabLst>
                <a:tab pos="622300" algn="l"/>
              </a:tabLst>
              <a:defRPr sz="2500">
                <a:solidFill>
                  <a:srgbClr val="51C34F"/>
                </a:solidFill>
                <a:latin typeface="Menlo Regular"/>
                <a:ea typeface="Menlo Regular"/>
                <a:cs typeface="Menlo Regular"/>
                <a:sym typeface="Menlo Regular"/>
              </a:defRPr>
            </a:pPr>
            <a:r>
              <a:rPr>
                <a:solidFill>
                  <a:srgbClr val="E7E8EB"/>
                </a:solidFill>
              </a:rPr>
              <a:t>    </a:t>
            </a:r>
            <a:r>
              <a:t>// first student</a:t>
            </a:r>
            <a:endParaRPr>
              <a:solidFill>
                <a:srgbClr val="E7E8EB"/>
              </a:solidFill>
            </a:endParaRPr>
          </a:p>
          <a:p>
            <a:pPr defTabSz="628015">
              <a:spcBef>
                <a:spcPts val="0"/>
              </a:spcBef>
              <a:tabLst>
                <a:tab pos="622300" algn="l"/>
              </a:tabLst>
              <a:defRPr sz="2500">
                <a:solidFill>
                  <a:srgbClr val="E7E8EB"/>
                </a:solidFill>
                <a:latin typeface="Menlo Regular"/>
                <a:ea typeface="Menlo Regular"/>
                <a:cs typeface="Menlo Regular"/>
                <a:sym typeface="Menlo Regular"/>
              </a:defRPr>
            </a:pPr>
            <a:r>
              <a:t>    Student glenn;</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    glenn.age = </a:t>
            </a:r>
            <a:r>
              <a:rPr>
                <a:solidFill>
                  <a:srgbClr val="00AAA3"/>
                </a:solidFill>
              </a:rPr>
              <a:t>23</a:t>
            </a:r>
            <a:r>
              <a:t>;</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    glenn.name = </a:t>
            </a:r>
            <a:r>
              <a:rPr>
                <a:solidFill>
                  <a:srgbClr val="DE3A3C"/>
                </a:solidFill>
              </a:rPr>
              <a:t>"Glenn"</a:t>
            </a:r>
            <a:r>
              <a:t>;</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    greet(glenn);</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    </a:t>
            </a:r>
          </a:p>
          <a:p>
            <a:pPr defTabSz="628015">
              <a:spcBef>
                <a:spcPts val="0"/>
              </a:spcBef>
              <a:tabLst>
                <a:tab pos="622300" algn="l"/>
              </a:tabLst>
              <a:defRPr sz="2500">
                <a:solidFill>
                  <a:srgbClr val="51C34F"/>
                </a:solidFill>
                <a:latin typeface="Menlo Regular"/>
                <a:ea typeface="Menlo Regular"/>
                <a:cs typeface="Menlo Regular"/>
                <a:sym typeface="Menlo Regular"/>
              </a:defRPr>
            </a:pPr>
            <a:r>
              <a:rPr>
                <a:solidFill>
                  <a:srgbClr val="E7E8EB"/>
                </a:solidFill>
              </a:rPr>
              <a:t>    </a:t>
            </a:r>
            <a:r>
              <a:t>// second student</a:t>
            </a:r>
            <a:endParaRPr>
              <a:solidFill>
                <a:srgbClr val="E7E8EB"/>
              </a:solidFill>
            </a:endParaRPr>
          </a:p>
          <a:p>
            <a:pPr defTabSz="628015">
              <a:spcBef>
                <a:spcPts val="0"/>
              </a:spcBef>
              <a:tabLst>
                <a:tab pos="622300" algn="l"/>
              </a:tabLst>
              <a:defRPr sz="2500">
                <a:solidFill>
                  <a:srgbClr val="E7E8EB"/>
                </a:solidFill>
                <a:latin typeface="Menlo Regular"/>
                <a:ea typeface="Menlo Regular"/>
                <a:cs typeface="Menlo Regular"/>
                <a:sym typeface="Menlo Regular"/>
              </a:defRPr>
            </a:pPr>
            <a:r>
              <a:t>    Student diana;</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    diana.age = </a:t>
            </a:r>
            <a:r>
              <a:rPr>
                <a:solidFill>
                  <a:srgbClr val="00AAA3"/>
                </a:solidFill>
              </a:rPr>
              <a:t>25</a:t>
            </a:r>
            <a:r>
              <a:t>;</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    diana.name = </a:t>
            </a:r>
            <a:r>
              <a:rPr>
                <a:solidFill>
                  <a:srgbClr val="DE3A3C"/>
                </a:solidFill>
              </a:rPr>
              <a:t>"Diana"</a:t>
            </a:r>
            <a:r>
              <a:t>;</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    greet(diana);</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a:t>
            </a:r>
          </a:p>
          <a:p>
            <a:pPr defTabSz="628015">
              <a:spcBef>
                <a:spcPts val="0"/>
              </a:spcBef>
              <a:tabLst>
                <a:tab pos="622300" algn="l"/>
              </a:tabLst>
              <a:defRPr sz="2500">
                <a:solidFill>
                  <a:srgbClr val="E7E8EB"/>
                </a:solidFill>
                <a:latin typeface="Menlo Regular"/>
                <a:ea typeface="Menlo Regular"/>
                <a:cs typeface="Menlo Regular"/>
                <a:sym typeface="Menlo Regular"/>
              </a:defRPr>
            </a:pPr>
            <a:endParaRPr/>
          </a:p>
          <a:p>
            <a:pPr defTabSz="628015">
              <a:spcBef>
                <a:spcPts val="0"/>
              </a:spcBef>
              <a:tabLst>
                <a:tab pos="622300" algn="l"/>
              </a:tabLst>
              <a:defRPr sz="2500">
                <a:solidFill>
                  <a:srgbClr val="E7E8EB"/>
                </a:solidFill>
                <a:latin typeface="Menlo Regular"/>
                <a:ea typeface="Menlo Regular"/>
                <a:cs typeface="Menlo Regular"/>
                <a:sym typeface="Menlo Regular"/>
              </a:defRPr>
            </a:pPr>
            <a:r>
              <a:rPr>
                <a:solidFill>
                  <a:srgbClr val="E12DA0"/>
                </a:solidFill>
              </a:rPr>
              <a:t>void</a:t>
            </a:r>
            <a:r>
              <a:t> greet(Student s)</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a:t>
            </a:r>
          </a:p>
          <a:p>
            <a:pPr defTabSz="628015">
              <a:spcBef>
                <a:spcPts val="0"/>
              </a:spcBef>
              <a:tabLst>
                <a:tab pos="622300" algn="l"/>
              </a:tabLst>
              <a:defRPr sz="2500">
                <a:solidFill>
                  <a:srgbClr val="DE3A3C"/>
                </a:solidFill>
                <a:latin typeface="Menlo Regular"/>
                <a:ea typeface="Menlo Regular"/>
                <a:cs typeface="Menlo Regular"/>
                <a:sym typeface="Menlo Regular"/>
              </a:defRPr>
            </a:pPr>
            <a:r>
              <a:rPr>
                <a:solidFill>
                  <a:srgbClr val="E7E8EB"/>
                </a:solidFill>
              </a:rPr>
              <a:t>    printf(</a:t>
            </a:r>
            <a:r>
              <a:t>"Hi %c. You are %d years old!"</a:t>
            </a:r>
            <a:r>
              <a:rPr>
                <a:solidFill>
                  <a:srgbClr val="E7E8EB"/>
                </a:solidFill>
              </a:rPr>
              <a:t>, s.name, s.age);</a:t>
            </a:r>
          </a:p>
          <a:p>
            <a:pPr defTabSz="628015">
              <a:spcBef>
                <a:spcPts val="0"/>
              </a:spcBef>
              <a:tabLst>
                <a:tab pos="622300" algn="l"/>
              </a:tabLst>
              <a:defRPr sz="2500">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9" name="C programming language"/>
          <p:cNvSpPr txBox="1">
            <a:spLocks noGrp="1"/>
          </p:cNvSpPr>
          <p:nvPr>
            <p:ph type="body" idx="21"/>
          </p:nvPr>
        </p:nvSpPr>
        <p:spPr>
          <a:prstGeom prst="rect">
            <a:avLst/>
          </a:prstGeom>
        </p:spPr>
        <p:txBody>
          <a:bodyPr/>
          <a:lstStyle/>
          <a:p>
            <a:r>
              <a:t>C programming language</a:t>
            </a:r>
          </a:p>
        </p:txBody>
      </p:sp>
      <p:sp>
        <p:nvSpPr>
          <p:cNvPr id="540" name="Union"/>
          <p:cNvSpPr txBox="1">
            <a:spLocks noGrp="1"/>
          </p:cNvSpPr>
          <p:nvPr>
            <p:ph type="title"/>
          </p:nvPr>
        </p:nvSpPr>
        <p:spPr>
          <a:prstGeom prst="rect">
            <a:avLst/>
          </a:prstGeom>
        </p:spPr>
        <p:txBody>
          <a:bodyPr/>
          <a:lstStyle>
            <a:lvl1pPr defTabSz="685165">
              <a:spcBef>
                <a:spcPts val="3200"/>
              </a:spcBef>
              <a:defRPr sz="7221"/>
            </a:lvl1pPr>
          </a:lstStyle>
          <a:p>
            <a:r>
              <a:t>Union</a:t>
            </a:r>
          </a:p>
        </p:txBody>
      </p:sp>
      <p:sp>
        <p:nvSpPr>
          <p:cNvPr id="541" name="With union, different types of values can be stored in the same location at different times. Space is allocated to accommodate the largest member data type. They are syntactically identical to structures, Syntax:"/>
          <p:cNvSpPr txBox="1"/>
          <p:nvPr/>
        </p:nvSpPr>
        <p:spPr>
          <a:xfrm>
            <a:off x="762001" y="3560857"/>
            <a:ext cx="22859999" cy="24109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5000"/>
            </a:lvl1pPr>
          </a:lstStyle>
          <a:p>
            <a:r>
              <a:rPr dirty="0">
                <a:solidFill>
                  <a:schemeClr val="bg1">
                    <a:lumMod val="10000"/>
                    <a:lumOff val="90000"/>
                  </a:schemeClr>
                </a:solidFill>
              </a:rPr>
              <a:t>With union, different types of values can be stored in the same location at different times. Space is allocated to accommodate the largest member data type. They are syntactically identical to structures, Syntax:</a:t>
            </a:r>
          </a:p>
        </p:txBody>
      </p:sp>
      <p:sp>
        <p:nvSpPr>
          <p:cNvPr id="542" name="union union-tag-opt…"/>
          <p:cNvSpPr txBox="1"/>
          <p:nvPr/>
        </p:nvSpPr>
        <p:spPr>
          <a:xfrm>
            <a:off x="8104816" y="6911988"/>
            <a:ext cx="6269368" cy="4165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sz="3500">
                <a:solidFill>
                  <a:srgbClr val="E7E8EB"/>
                </a:solidFill>
                <a:latin typeface="Menlo Regular"/>
                <a:ea typeface="Menlo Regular"/>
                <a:cs typeface="Menlo Regular"/>
                <a:sym typeface="Menlo Regular"/>
              </a:defRPr>
            </a:pPr>
            <a:r>
              <a:rPr>
                <a:solidFill>
                  <a:srgbClr val="E12DA0"/>
                </a:solidFill>
              </a:rPr>
              <a:t>union</a:t>
            </a:r>
            <a:r>
              <a:t> </a:t>
            </a:r>
            <a:r>
              <a:rPr>
                <a:solidFill>
                  <a:srgbClr val="E12DA0"/>
                </a:solidFill>
              </a:rPr>
              <a:t>union</a:t>
            </a:r>
            <a:r>
              <a:t>-tag-opt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    member-declarations</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  </a:t>
            </a:r>
            <a:r>
              <a:rPr>
                <a:solidFill>
                  <a:srgbClr val="E12DA0"/>
                </a:solidFill>
              </a:rPr>
              <a:t>union</a:t>
            </a:r>
            <a:r>
              <a:t>-names-opt;</a:t>
            </a:r>
          </a:p>
          <a:p>
            <a:pPr defTabSz="628015">
              <a:spcBef>
                <a:spcPts val="0"/>
              </a:spcBef>
              <a:tabLst>
                <a:tab pos="622300" algn="l"/>
              </a:tabLst>
              <a:defRPr sz="3500">
                <a:solidFill>
                  <a:srgbClr val="E7E8EB"/>
                </a:solidFill>
                <a:latin typeface="Menlo Regular"/>
                <a:ea typeface="Menlo Regular"/>
                <a:cs typeface="Menlo Regular"/>
                <a:sym typeface="Menlo Regular"/>
              </a:defRPr>
            </a:pPr>
            <a:endParaRPr/>
          </a:p>
          <a:p>
            <a:pPr defTabSz="628015">
              <a:spcBef>
                <a:spcPts val="0"/>
              </a:spcBef>
              <a:tabLst>
                <a:tab pos="622300" algn="l"/>
              </a:tabLst>
              <a:defRPr sz="3500">
                <a:solidFill>
                  <a:srgbClr val="E7E8EB"/>
                </a:solidFill>
                <a:latin typeface="Menlo Regular"/>
                <a:ea typeface="Menlo Regular"/>
                <a:cs typeface="Menlo Regular"/>
                <a:sym typeface="Menlo Regular"/>
              </a:defRPr>
            </a:pPr>
            <a:r>
              <a:rPr>
                <a:solidFill>
                  <a:srgbClr val="E12DA0"/>
                </a:solidFill>
              </a:rPr>
              <a:t>union</a:t>
            </a:r>
            <a:r>
              <a:t>-name.member</a:t>
            </a:r>
          </a:p>
          <a:p>
            <a:pPr defTabSz="628015">
              <a:spcBef>
                <a:spcPts val="0"/>
              </a:spcBef>
              <a:tabLst>
                <a:tab pos="622300" algn="l"/>
              </a:tabLst>
              <a:defRPr sz="3500">
                <a:solidFill>
                  <a:srgbClr val="E7E8EB"/>
                </a:solidFill>
                <a:latin typeface="Menlo Regular"/>
                <a:ea typeface="Menlo Regular"/>
                <a:cs typeface="Menlo Regular"/>
                <a:sym typeface="Menlo Regular"/>
              </a:defRPr>
            </a:pPr>
            <a:r>
              <a:t>ptr-to-</a:t>
            </a:r>
            <a:r>
              <a:rPr>
                <a:solidFill>
                  <a:srgbClr val="E12DA0"/>
                </a:solidFill>
              </a:rPr>
              <a:t>union</a:t>
            </a:r>
            <a:r>
              <a:t>-&gt;member</a:t>
            </a:r>
          </a:p>
        </p:txBody>
      </p:sp>
    </p:spTree>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 name="C programming language"/>
          <p:cNvSpPr txBox="1">
            <a:spLocks noGrp="1"/>
          </p:cNvSpPr>
          <p:nvPr>
            <p:ph type="body" idx="21"/>
          </p:nvPr>
        </p:nvSpPr>
        <p:spPr>
          <a:prstGeom prst="rect">
            <a:avLst/>
          </a:prstGeom>
        </p:spPr>
        <p:txBody>
          <a:bodyPr/>
          <a:lstStyle/>
          <a:p>
            <a:r>
              <a:t>C programming language</a:t>
            </a:r>
          </a:p>
        </p:txBody>
      </p:sp>
      <p:sp>
        <p:nvSpPr>
          <p:cNvPr id="545" name="Union"/>
          <p:cNvSpPr txBox="1">
            <a:spLocks noGrp="1"/>
          </p:cNvSpPr>
          <p:nvPr>
            <p:ph type="title"/>
          </p:nvPr>
        </p:nvSpPr>
        <p:spPr>
          <a:prstGeom prst="rect">
            <a:avLst/>
          </a:prstGeom>
        </p:spPr>
        <p:txBody>
          <a:bodyPr/>
          <a:lstStyle>
            <a:lvl1pPr defTabSz="685165">
              <a:spcBef>
                <a:spcPts val="3200"/>
              </a:spcBef>
              <a:defRPr sz="7221"/>
            </a:lvl1pPr>
          </a:lstStyle>
          <a:p>
            <a:r>
              <a:t>Union</a:t>
            </a:r>
          </a:p>
        </p:txBody>
      </p:sp>
      <p:sp>
        <p:nvSpPr>
          <p:cNvPr id="546" name="/**  a simple example with unions  **/…"/>
          <p:cNvSpPr txBox="1"/>
          <p:nvPr/>
        </p:nvSpPr>
        <p:spPr>
          <a:xfrm>
            <a:off x="4773950" y="2211234"/>
            <a:ext cx="16166220" cy="108230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sz="3500">
                <a:solidFill>
                  <a:srgbClr val="23AD68"/>
                </a:solidFill>
                <a:latin typeface="Helvetica"/>
                <a:ea typeface="Helvetica"/>
                <a:cs typeface="Helvetica"/>
                <a:sym typeface="Helvetica"/>
              </a:defRPr>
            </a:pPr>
            <a:r>
              <a:rPr dirty="0"/>
              <a:t>/**  a simple example with unions  **/</a:t>
            </a:r>
            <a:endParaRPr dirty="0">
              <a:solidFill>
                <a:srgbClr val="E7E8EB"/>
              </a:solidFill>
              <a:latin typeface="Menlo Regular"/>
              <a:ea typeface="Menlo Regular"/>
              <a:cs typeface="Menlo Regular"/>
              <a:sym typeface="Menlo Regular"/>
            </a:endParaRPr>
          </a:p>
          <a:p>
            <a:pPr defTabSz="628015">
              <a:spcBef>
                <a:spcPts val="0"/>
              </a:spcBef>
              <a:tabLst>
                <a:tab pos="622300" algn="l"/>
              </a:tabLst>
              <a:defRPr sz="3500">
                <a:solidFill>
                  <a:srgbClr val="E7E8EB"/>
                </a:solidFill>
                <a:latin typeface="Menlo Regular"/>
                <a:ea typeface="Menlo Regular"/>
                <a:cs typeface="Menlo Regular"/>
                <a:sym typeface="Menlo Regular"/>
              </a:defRPr>
            </a:pPr>
            <a:endParaRPr dirty="0">
              <a:solidFill>
                <a:srgbClr val="E7E8EB"/>
              </a:solidFill>
              <a:latin typeface="Menlo Regular"/>
              <a:ea typeface="Menlo Regular"/>
              <a:cs typeface="Menlo Regular"/>
              <a:sym typeface="Menlo Regular"/>
            </a:endParaRPr>
          </a:p>
          <a:p>
            <a:pPr defTabSz="628015">
              <a:spcBef>
                <a:spcPts val="0"/>
              </a:spcBef>
              <a:tabLst>
                <a:tab pos="622300" algn="l"/>
              </a:tabLst>
              <a:defRPr sz="3500">
                <a:solidFill>
                  <a:srgbClr val="23AD68"/>
                </a:solidFill>
                <a:latin typeface="Helvetica"/>
                <a:ea typeface="Helvetica"/>
                <a:cs typeface="Helvetica"/>
                <a:sym typeface="Helvetica"/>
              </a:defRPr>
            </a:pPr>
            <a:r>
              <a:rPr dirty="0">
                <a:solidFill>
                  <a:srgbClr val="E12DA0"/>
                </a:solidFill>
                <a:latin typeface="Menlo Regular"/>
                <a:ea typeface="Menlo Regular"/>
                <a:cs typeface="Menlo Regular"/>
                <a:sym typeface="Menlo Regular"/>
              </a:rPr>
              <a:t>union</a:t>
            </a:r>
            <a:r>
              <a:rPr dirty="0">
                <a:solidFill>
                  <a:srgbClr val="E7E8EB"/>
                </a:solidFill>
                <a:latin typeface="Menlo Regular"/>
                <a:ea typeface="Menlo Regular"/>
                <a:cs typeface="Menlo Regular"/>
                <a:sym typeface="Menlo Regular"/>
              </a:rPr>
              <a:t> </a:t>
            </a:r>
            <a:r>
              <a:rPr dirty="0" err="1">
                <a:solidFill>
                  <a:srgbClr val="E7E8EB"/>
                </a:solidFill>
                <a:latin typeface="Menlo Regular"/>
                <a:ea typeface="Menlo Regular"/>
                <a:cs typeface="Menlo Regular"/>
                <a:sym typeface="Menlo Regular"/>
              </a:rPr>
              <a:t>union_ifd</a:t>
            </a:r>
            <a:r>
              <a:rPr dirty="0">
                <a:solidFill>
                  <a:srgbClr val="E7E8EB"/>
                </a:solidFill>
                <a:latin typeface="Menlo Regular"/>
                <a:ea typeface="Menlo Regular"/>
                <a:cs typeface="Menlo Regular"/>
                <a:sym typeface="Menlo Regular"/>
              </a:rPr>
              <a:t>     </a:t>
            </a:r>
            <a:r>
              <a:rPr dirty="0"/>
              <a:t>/** can store either an integer, float, or double value **/</a:t>
            </a:r>
            <a:endParaRPr dirty="0">
              <a:solidFill>
                <a:srgbClr val="E7E8EB"/>
              </a:solidFill>
              <a:latin typeface="Menlo Regular"/>
              <a:ea typeface="Menlo Regular"/>
              <a:cs typeface="Menlo Regular"/>
              <a:sym typeface="Menlo Regular"/>
            </a:endParaRP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a:t>
            </a:r>
            <a:r>
              <a:rPr dirty="0">
                <a:solidFill>
                  <a:srgbClr val="E12DA0"/>
                </a:solidFill>
              </a:rPr>
              <a:t>int</a:t>
            </a:r>
            <a:r>
              <a:rPr dirty="0"/>
              <a:t> </a:t>
            </a:r>
            <a:r>
              <a:rPr dirty="0" err="1"/>
              <a:t>ival</a:t>
            </a:r>
            <a:r>
              <a:rPr dirty="0"/>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a:t>
            </a:r>
            <a:r>
              <a:rPr dirty="0">
                <a:solidFill>
                  <a:srgbClr val="E12DA0"/>
                </a:solidFill>
              </a:rPr>
              <a:t>float</a:t>
            </a:r>
            <a:r>
              <a:rPr dirty="0"/>
              <a:t> </a:t>
            </a:r>
            <a:r>
              <a:rPr dirty="0" err="1"/>
              <a:t>fval</a:t>
            </a:r>
            <a:r>
              <a:rPr dirty="0"/>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a:t>
            </a:r>
            <a:r>
              <a:rPr dirty="0">
                <a:solidFill>
                  <a:srgbClr val="E12DA0"/>
                </a:solidFill>
              </a:rPr>
              <a:t>double</a:t>
            </a:r>
            <a:r>
              <a:rPr dirty="0"/>
              <a:t> </a:t>
            </a:r>
            <a:r>
              <a:rPr dirty="0" err="1"/>
              <a:t>dval</a:t>
            </a:r>
            <a:r>
              <a:rPr dirty="0"/>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a:t>
            </a:r>
          </a:p>
          <a:p>
            <a:pPr defTabSz="628015">
              <a:spcBef>
                <a:spcPts val="0"/>
              </a:spcBef>
              <a:tabLst>
                <a:tab pos="622300" algn="l"/>
              </a:tabLst>
              <a:defRPr sz="3500">
                <a:solidFill>
                  <a:srgbClr val="E7E8EB"/>
                </a:solidFill>
                <a:latin typeface="Menlo Regular"/>
                <a:ea typeface="Menlo Regular"/>
                <a:cs typeface="Menlo Regular"/>
                <a:sym typeface="Menlo Regular"/>
              </a:defRPr>
            </a:pPr>
            <a:endParaRPr dirty="0"/>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main()</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a:t>
            </a:r>
            <a:r>
              <a:rPr dirty="0">
                <a:solidFill>
                  <a:srgbClr val="E12DA0"/>
                </a:solidFill>
              </a:rPr>
              <a:t>union</a:t>
            </a:r>
            <a:r>
              <a:rPr dirty="0"/>
              <a:t> </a:t>
            </a:r>
            <a:r>
              <a:rPr dirty="0" err="1"/>
              <a:t>union_ifd</a:t>
            </a:r>
            <a:r>
              <a:rPr dirty="0"/>
              <a:t>  u1;</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u1.ival = </a:t>
            </a:r>
            <a:r>
              <a:rPr dirty="0">
                <a:solidFill>
                  <a:srgbClr val="00AAA3"/>
                </a:solidFill>
              </a:rPr>
              <a:t>10</a:t>
            </a:r>
            <a:r>
              <a:rPr dirty="0"/>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a:t>
            </a:r>
            <a:r>
              <a:rPr dirty="0" err="1"/>
              <a:t>printf</a:t>
            </a:r>
            <a:r>
              <a:rPr dirty="0"/>
              <a:t>(</a:t>
            </a:r>
            <a:r>
              <a:rPr dirty="0">
                <a:solidFill>
                  <a:srgbClr val="DE3A3C"/>
                </a:solidFill>
              </a:rPr>
              <a:t>"%d\n"</a:t>
            </a:r>
            <a:r>
              <a:rPr dirty="0"/>
              <a:t>, u1.ival);</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u1.fval = </a:t>
            </a:r>
            <a:r>
              <a:rPr dirty="0">
                <a:solidFill>
                  <a:srgbClr val="00AAA3"/>
                </a:solidFill>
              </a:rPr>
              <a:t>10.34</a:t>
            </a:r>
            <a:r>
              <a:rPr dirty="0"/>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a:t>
            </a:r>
            <a:r>
              <a:rPr dirty="0" err="1"/>
              <a:t>printf</a:t>
            </a:r>
            <a:r>
              <a:rPr dirty="0"/>
              <a:t>(</a:t>
            </a:r>
            <a:r>
              <a:rPr dirty="0">
                <a:solidFill>
                  <a:srgbClr val="DE3A3C"/>
                </a:solidFill>
              </a:rPr>
              <a:t>"%f\n"</a:t>
            </a:r>
            <a:r>
              <a:rPr dirty="0"/>
              <a:t>, u1.fval);</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u1.dval = </a:t>
            </a:r>
            <a:r>
              <a:rPr dirty="0">
                <a:solidFill>
                  <a:srgbClr val="00AAA3"/>
                </a:solidFill>
              </a:rPr>
              <a:t>10.03454834</a:t>
            </a:r>
            <a:r>
              <a:rPr dirty="0"/>
              <a:t>;</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    </a:t>
            </a:r>
            <a:r>
              <a:rPr dirty="0" err="1"/>
              <a:t>printf</a:t>
            </a:r>
            <a:r>
              <a:rPr dirty="0"/>
              <a:t>(</a:t>
            </a:r>
            <a:r>
              <a:rPr dirty="0">
                <a:solidFill>
                  <a:srgbClr val="DE3A3C"/>
                </a:solidFill>
              </a:rPr>
              <a:t>"%.10lf\n"</a:t>
            </a:r>
            <a:r>
              <a:rPr dirty="0"/>
              <a:t>, u1.dval);</a:t>
            </a:r>
          </a:p>
          <a:p>
            <a:pPr defTabSz="628015">
              <a:spcBef>
                <a:spcPts val="0"/>
              </a:spcBef>
              <a:tabLst>
                <a:tab pos="622300" algn="l"/>
              </a:tabLst>
              <a:defRPr sz="3500">
                <a:solidFill>
                  <a:srgbClr val="E7E8EB"/>
                </a:solidFill>
                <a:latin typeface="Menlo Regular"/>
                <a:ea typeface="Menlo Regular"/>
                <a:cs typeface="Menlo Regular"/>
                <a:sym typeface="Menlo Regular"/>
              </a:defRPr>
            </a:pPr>
            <a:r>
              <a:rPr dirty="0"/>
              <a:t>}</a:t>
            </a:r>
          </a:p>
        </p:txBody>
      </p:sp>
    </p:spTree>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8" name="C programming language"/>
          <p:cNvSpPr txBox="1">
            <a:spLocks noGrp="1"/>
          </p:cNvSpPr>
          <p:nvPr>
            <p:ph type="body" idx="21"/>
          </p:nvPr>
        </p:nvSpPr>
        <p:spPr>
          <a:prstGeom prst="rect">
            <a:avLst/>
          </a:prstGeom>
        </p:spPr>
        <p:txBody>
          <a:bodyPr/>
          <a:lstStyle/>
          <a:p>
            <a:r>
              <a:t>C programming language</a:t>
            </a:r>
          </a:p>
        </p:txBody>
      </p:sp>
      <p:sp>
        <p:nvSpPr>
          <p:cNvPr id="549" name="Struct vs union"/>
          <p:cNvSpPr txBox="1">
            <a:spLocks noGrp="1"/>
          </p:cNvSpPr>
          <p:nvPr>
            <p:ph type="title"/>
          </p:nvPr>
        </p:nvSpPr>
        <p:spPr>
          <a:prstGeom prst="rect">
            <a:avLst/>
          </a:prstGeom>
        </p:spPr>
        <p:txBody>
          <a:bodyPr/>
          <a:lstStyle>
            <a:lvl1pPr defTabSz="685165">
              <a:spcBef>
                <a:spcPts val="3200"/>
              </a:spcBef>
              <a:defRPr sz="7221"/>
            </a:lvl1pPr>
          </a:lstStyle>
          <a:p>
            <a:r>
              <a:t>Struct vs union</a:t>
            </a:r>
          </a:p>
        </p:txBody>
      </p:sp>
      <p:sp>
        <p:nvSpPr>
          <p:cNvPr id="550" name="The deference is in memory allocation.…"/>
          <p:cNvSpPr txBox="1"/>
          <p:nvPr/>
        </p:nvSpPr>
        <p:spPr>
          <a:xfrm>
            <a:off x="846110" y="4081189"/>
            <a:ext cx="8218446" cy="69506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4000"/>
            </a:pPr>
            <a:r>
              <a:rPr dirty="0">
                <a:solidFill>
                  <a:schemeClr val="bg1">
                    <a:lumMod val="10000"/>
                    <a:lumOff val="90000"/>
                  </a:schemeClr>
                </a:solidFill>
              </a:rPr>
              <a:t>The deference is in memory allocation. </a:t>
            </a:r>
          </a:p>
          <a:p>
            <a:pPr>
              <a:defRPr sz="4000"/>
            </a:pPr>
            <a:r>
              <a:rPr dirty="0">
                <a:solidFill>
                  <a:schemeClr val="bg1">
                    <a:lumMod val="10000"/>
                    <a:lumOff val="90000"/>
                  </a:schemeClr>
                </a:solidFill>
              </a:rPr>
              <a:t>Explanation: In structure, memory space will be created for all members inside structure. </a:t>
            </a:r>
          </a:p>
          <a:p>
            <a:pPr>
              <a:defRPr sz="4000"/>
            </a:pPr>
            <a:r>
              <a:rPr dirty="0">
                <a:solidFill>
                  <a:schemeClr val="bg1">
                    <a:lumMod val="10000"/>
                    <a:lumOff val="90000"/>
                  </a:schemeClr>
                </a:solidFill>
              </a:rPr>
              <a:t>In union memory space will be created only for a member which needs largest memory space. </a:t>
            </a:r>
          </a:p>
          <a:p>
            <a:pPr>
              <a:defRPr sz="4000"/>
            </a:pPr>
            <a:r>
              <a:rPr dirty="0">
                <a:solidFill>
                  <a:schemeClr val="bg1">
                    <a:lumMod val="10000"/>
                    <a:lumOff val="90000"/>
                  </a:schemeClr>
                </a:solidFill>
              </a:rPr>
              <a:t>Consider the following code:</a:t>
            </a:r>
          </a:p>
        </p:txBody>
      </p:sp>
      <p:sp>
        <p:nvSpPr>
          <p:cNvPr id="551" name="struct s_tag…"/>
          <p:cNvSpPr txBox="1"/>
          <p:nvPr/>
        </p:nvSpPr>
        <p:spPr>
          <a:xfrm>
            <a:off x="9807925" y="3277454"/>
            <a:ext cx="5848835" cy="8940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sz="5000">
                <a:solidFill>
                  <a:srgbClr val="E7E8EB"/>
                </a:solidFill>
                <a:latin typeface="Menlo Regular"/>
                <a:ea typeface="Menlo Regular"/>
                <a:cs typeface="Menlo Regular"/>
                <a:sym typeface="Menlo Regular"/>
              </a:defRPr>
            </a:pPr>
            <a:r>
              <a:rPr>
                <a:solidFill>
                  <a:srgbClr val="E12DA0"/>
                </a:solidFill>
              </a:rPr>
              <a:t>struct</a:t>
            </a:r>
            <a:r>
              <a:t> s_tag</a:t>
            </a:r>
          </a:p>
          <a:p>
            <a:pPr defTabSz="628015">
              <a:spcBef>
                <a:spcPts val="0"/>
              </a:spcBef>
              <a:tabLst>
                <a:tab pos="622300" algn="l"/>
              </a:tabLst>
              <a:defRPr sz="5000">
                <a:solidFill>
                  <a:srgbClr val="E7E8EB"/>
                </a:solidFill>
                <a:latin typeface="Menlo Regular"/>
                <a:ea typeface="Menlo Regular"/>
                <a:cs typeface="Menlo Regular"/>
                <a:sym typeface="Menlo Regular"/>
              </a:defRPr>
            </a:pPr>
            <a:r>
              <a:t>{</a:t>
            </a:r>
          </a:p>
          <a:p>
            <a:pPr defTabSz="628015">
              <a:spcBef>
                <a:spcPts val="0"/>
              </a:spcBef>
              <a:tabLst>
                <a:tab pos="622300" algn="l"/>
              </a:tabLst>
              <a:defRPr sz="5000">
                <a:solidFill>
                  <a:srgbClr val="E7E8EB"/>
                </a:solidFill>
                <a:latin typeface="Menlo Regular"/>
                <a:ea typeface="Menlo Regular"/>
                <a:cs typeface="Menlo Regular"/>
                <a:sym typeface="Menlo Regular"/>
              </a:defRPr>
            </a:pPr>
            <a:r>
              <a:t>    </a:t>
            </a:r>
            <a:r>
              <a:rPr>
                <a:solidFill>
                  <a:srgbClr val="E12DA0"/>
                </a:solidFill>
              </a:rPr>
              <a:t>int</a:t>
            </a:r>
            <a:r>
              <a:t> a;</a:t>
            </a:r>
          </a:p>
          <a:p>
            <a:pPr defTabSz="628015">
              <a:spcBef>
                <a:spcPts val="0"/>
              </a:spcBef>
              <a:tabLst>
                <a:tab pos="622300" algn="l"/>
              </a:tabLst>
              <a:defRPr sz="5000">
                <a:solidFill>
                  <a:srgbClr val="E7E8EB"/>
                </a:solidFill>
                <a:latin typeface="Menlo Regular"/>
                <a:ea typeface="Menlo Regular"/>
                <a:cs typeface="Menlo Regular"/>
                <a:sym typeface="Menlo Regular"/>
              </a:defRPr>
            </a:pPr>
            <a:r>
              <a:t>    </a:t>
            </a:r>
            <a:r>
              <a:rPr>
                <a:solidFill>
                  <a:srgbClr val="E12DA0"/>
                </a:solidFill>
              </a:rPr>
              <a:t>long</a:t>
            </a:r>
            <a:r>
              <a:t> </a:t>
            </a:r>
            <a:r>
              <a:rPr>
                <a:solidFill>
                  <a:srgbClr val="E12DA0"/>
                </a:solidFill>
              </a:rPr>
              <a:t>int</a:t>
            </a:r>
            <a:r>
              <a:t> b;</a:t>
            </a:r>
          </a:p>
          <a:p>
            <a:pPr defTabSz="628015">
              <a:spcBef>
                <a:spcPts val="0"/>
              </a:spcBef>
              <a:tabLst>
                <a:tab pos="622300" algn="l"/>
              </a:tabLst>
              <a:defRPr sz="5000">
                <a:solidFill>
                  <a:srgbClr val="E7E8EB"/>
                </a:solidFill>
                <a:latin typeface="Menlo Regular"/>
                <a:ea typeface="Menlo Regular"/>
                <a:cs typeface="Menlo Regular"/>
                <a:sym typeface="Menlo Regular"/>
              </a:defRPr>
            </a:pPr>
            <a:r>
              <a:t>} x;</a:t>
            </a:r>
          </a:p>
          <a:p>
            <a:pPr defTabSz="628015">
              <a:spcBef>
                <a:spcPts val="0"/>
              </a:spcBef>
              <a:tabLst>
                <a:tab pos="622300" algn="l"/>
              </a:tabLst>
              <a:defRPr sz="5000">
                <a:solidFill>
                  <a:srgbClr val="E7E8EB"/>
                </a:solidFill>
                <a:latin typeface="Menlo Regular"/>
                <a:ea typeface="Menlo Regular"/>
                <a:cs typeface="Menlo Regular"/>
                <a:sym typeface="Menlo Regular"/>
              </a:defRPr>
            </a:pPr>
            <a:endParaRPr/>
          </a:p>
          <a:p>
            <a:pPr defTabSz="628015">
              <a:spcBef>
                <a:spcPts val="0"/>
              </a:spcBef>
              <a:tabLst>
                <a:tab pos="622300" algn="l"/>
              </a:tabLst>
              <a:defRPr sz="5000">
                <a:solidFill>
                  <a:srgbClr val="E7E8EB"/>
                </a:solidFill>
                <a:latin typeface="Menlo Regular"/>
                <a:ea typeface="Menlo Regular"/>
                <a:cs typeface="Menlo Regular"/>
                <a:sym typeface="Menlo Regular"/>
              </a:defRPr>
            </a:pPr>
            <a:r>
              <a:rPr>
                <a:solidFill>
                  <a:srgbClr val="E12DA0"/>
                </a:solidFill>
              </a:rPr>
              <a:t>union</a:t>
            </a:r>
            <a:r>
              <a:t> u_tag</a:t>
            </a:r>
          </a:p>
          <a:p>
            <a:pPr defTabSz="628015">
              <a:spcBef>
                <a:spcPts val="0"/>
              </a:spcBef>
              <a:tabLst>
                <a:tab pos="622300" algn="l"/>
              </a:tabLst>
              <a:defRPr sz="5000">
                <a:solidFill>
                  <a:srgbClr val="E7E8EB"/>
                </a:solidFill>
                <a:latin typeface="Menlo Regular"/>
                <a:ea typeface="Menlo Regular"/>
                <a:cs typeface="Menlo Regular"/>
                <a:sym typeface="Menlo Regular"/>
              </a:defRPr>
            </a:pPr>
            <a:r>
              <a:t>{</a:t>
            </a:r>
          </a:p>
          <a:p>
            <a:pPr defTabSz="628015">
              <a:spcBef>
                <a:spcPts val="0"/>
              </a:spcBef>
              <a:tabLst>
                <a:tab pos="622300" algn="l"/>
              </a:tabLst>
              <a:defRPr sz="5000">
                <a:solidFill>
                  <a:srgbClr val="E7E8EB"/>
                </a:solidFill>
                <a:latin typeface="Menlo Regular"/>
                <a:ea typeface="Menlo Regular"/>
                <a:cs typeface="Menlo Regular"/>
                <a:sym typeface="Menlo Regular"/>
              </a:defRPr>
            </a:pPr>
            <a:r>
              <a:t>    </a:t>
            </a:r>
            <a:r>
              <a:rPr>
                <a:solidFill>
                  <a:srgbClr val="E12DA0"/>
                </a:solidFill>
              </a:rPr>
              <a:t>int</a:t>
            </a:r>
            <a:r>
              <a:t> a;</a:t>
            </a:r>
          </a:p>
          <a:p>
            <a:pPr defTabSz="628015">
              <a:spcBef>
                <a:spcPts val="0"/>
              </a:spcBef>
              <a:tabLst>
                <a:tab pos="622300" algn="l"/>
              </a:tabLst>
              <a:defRPr sz="5000">
                <a:solidFill>
                  <a:srgbClr val="E7E8EB"/>
                </a:solidFill>
                <a:latin typeface="Menlo Regular"/>
                <a:ea typeface="Menlo Regular"/>
                <a:cs typeface="Menlo Regular"/>
                <a:sym typeface="Menlo Regular"/>
              </a:defRPr>
            </a:pPr>
            <a:r>
              <a:t>    </a:t>
            </a:r>
            <a:r>
              <a:rPr>
                <a:solidFill>
                  <a:srgbClr val="E12DA0"/>
                </a:solidFill>
              </a:rPr>
              <a:t>long</a:t>
            </a:r>
            <a:r>
              <a:t> </a:t>
            </a:r>
            <a:r>
              <a:rPr>
                <a:solidFill>
                  <a:srgbClr val="E12DA0"/>
                </a:solidFill>
              </a:rPr>
              <a:t>int</a:t>
            </a:r>
            <a:r>
              <a:t> b;</a:t>
            </a:r>
          </a:p>
          <a:p>
            <a:pPr defTabSz="628015">
              <a:spcBef>
                <a:spcPts val="0"/>
              </a:spcBef>
              <a:tabLst>
                <a:tab pos="622300" algn="l"/>
              </a:tabLst>
              <a:defRPr sz="5000">
                <a:solidFill>
                  <a:srgbClr val="E7E8EB"/>
                </a:solidFill>
                <a:latin typeface="Menlo Regular"/>
                <a:ea typeface="Menlo Regular"/>
                <a:cs typeface="Menlo Regular"/>
                <a:sym typeface="Menlo Regular"/>
              </a:defRPr>
            </a:pPr>
            <a:r>
              <a:t>} y;</a:t>
            </a:r>
          </a:p>
        </p:txBody>
      </p:sp>
      <p:sp>
        <p:nvSpPr>
          <p:cNvPr id="552" name="Here there are two members inside struct and union: int and long int. Memory space for int is: 4 byte and Memory space for long int is: 8 in 32 bit operating system.…"/>
          <p:cNvSpPr txBox="1"/>
          <p:nvPr/>
        </p:nvSpPr>
        <p:spPr>
          <a:xfrm>
            <a:off x="16058204" y="4299198"/>
            <a:ext cx="8218446" cy="651460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defRPr sz="4000"/>
            </a:pPr>
            <a:r>
              <a:rPr dirty="0">
                <a:solidFill>
                  <a:schemeClr val="bg1">
                    <a:lumMod val="10000"/>
                    <a:lumOff val="90000"/>
                  </a:schemeClr>
                </a:solidFill>
              </a:rPr>
              <a:t>Here there are two members inside struct and union: int and long int. Memory space for int is: 4 byte and Memory space for long int is: 8 in 32 bit operating system.</a:t>
            </a:r>
          </a:p>
          <a:p>
            <a:pPr>
              <a:defRPr sz="4000"/>
            </a:pPr>
            <a:endParaRPr dirty="0">
              <a:solidFill>
                <a:schemeClr val="bg1">
                  <a:lumMod val="10000"/>
                  <a:lumOff val="90000"/>
                </a:schemeClr>
              </a:solidFill>
            </a:endParaRPr>
          </a:p>
          <a:p>
            <a:pPr>
              <a:defRPr sz="4000"/>
            </a:pPr>
            <a:r>
              <a:rPr dirty="0">
                <a:solidFill>
                  <a:schemeClr val="bg1">
                    <a:lumMod val="10000"/>
                    <a:lumOff val="90000"/>
                  </a:schemeClr>
                </a:solidFill>
              </a:rPr>
              <a:t>So for struct 4+8=12 bytes will be created while 8 bytes will be created for union</a:t>
            </a:r>
          </a:p>
        </p:txBody>
      </p:sp>
    </p:spTree>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4" name="C programming language"/>
          <p:cNvSpPr txBox="1">
            <a:spLocks noGrp="1"/>
          </p:cNvSpPr>
          <p:nvPr>
            <p:ph type="body" idx="21"/>
          </p:nvPr>
        </p:nvSpPr>
        <p:spPr>
          <a:prstGeom prst="rect">
            <a:avLst/>
          </a:prstGeom>
        </p:spPr>
        <p:txBody>
          <a:bodyPr/>
          <a:lstStyle/>
          <a:p>
            <a:r>
              <a:t>C programming language</a:t>
            </a:r>
          </a:p>
        </p:txBody>
      </p:sp>
      <p:sp>
        <p:nvSpPr>
          <p:cNvPr id="555" name="Struct vs union"/>
          <p:cNvSpPr txBox="1">
            <a:spLocks noGrp="1"/>
          </p:cNvSpPr>
          <p:nvPr>
            <p:ph type="title"/>
          </p:nvPr>
        </p:nvSpPr>
        <p:spPr>
          <a:prstGeom prst="rect">
            <a:avLst/>
          </a:prstGeom>
        </p:spPr>
        <p:txBody>
          <a:bodyPr/>
          <a:lstStyle>
            <a:lvl1pPr defTabSz="685165">
              <a:spcBef>
                <a:spcPts val="3200"/>
              </a:spcBef>
              <a:defRPr sz="7221"/>
            </a:lvl1pPr>
          </a:lstStyle>
          <a:p>
            <a:r>
              <a:t>Struct vs union</a:t>
            </a:r>
          </a:p>
        </p:txBody>
      </p:sp>
      <p:sp>
        <p:nvSpPr>
          <p:cNvPr id="556" name="#include&lt;stdio.h&gt;…"/>
          <p:cNvSpPr txBox="1"/>
          <p:nvPr/>
        </p:nvSpPr>
        <p:spPr>
          <a:xfrm>
            <a:off x="4067297" y="3396025"/>
            <a:ext cx="19076492" cy="1061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628015">
              <a:spcBef>
                <a:spcPts val="0"/>
              </a:spcBef>
              <a:tabLst>
                <a:tab pos="622300" algn="l"/>
              </a:tabLst>
              <a:defRPr sz="4000">
                <a:solidFill>
                  <a:srgbClr val="DE3A3C"/>
                </a:solidFill>
                <a:latin typeface="Menlo Regular"/>
                <a:ea typeface="Menlo Regular"/>
                <a:cs typeface="Menlo Regular"/>
                <a:sym typeface="Menlo Regular"/>
              </a:defRPr>
            </a:pPr>
            <a:r>
              <a:rPr>
                <a:solidFill>
                  <a:srgbClr val="D38D5D"/>
                </a:solidFill>
              </a:rPr>
              <a:t>#include</a:t>
            </a:r>
            <a:r>
              <a:t>&lt;stdio.h&gt;</a:t>
            </a:r>
            <a:endParaRPr>
              <a:solidFill>
                <a:srgbClr val="E7E8EB"/>
              </a:solidFill>
            </a:endParaRPr>
          </a:p>
          <a:p>
            <a:pPr defTabSz="628015">
              <a:spcBef>
                <a:spcPts val="0"/>
              </a:spcBef>
              <a:tabLst>
                <a:tab pos="622300" algn="l"/>
              </a:tabLst>
              <a:defRPr sz="4000">
                <a:solidFill>
                  <a:srgbClr val="E7E8EB"/>
                </a:solidFill>
                <a:latin typeface="Menlo Regular"/>
                <a:ea typeface="Menlo Regular"/>
                <a:cs typeface="Menlo Regular"/>
                <a:sym typeface="Menlo Regular"/>
              </a:defRPr>
            </a:pPr>
            <a:r>
              <a:rPr>
                <a:solidFill>
                  <a:srgbClr val="E12DA0"/>
                </a:solidFill>
              </a:rPr>
              <a:t>struct</a:t>
            </a:r>
            <a:r>
              <a:t> s_tag</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    </a:t>
            </a:r>
            <a:r>
              <a:rPr>
                <a:solidFill>
                  <a:srgbClr val="E12DA0"/>
                </a:solidFill>
              </a:rPr>
              <a:t>int</a:t>
            </a:r>
            <a:r>
              <a:t> a;</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    </a:t>
            </a:r>
            <a:r>
              <a:rPr>
                <a:solidFill>
                  <a:srgbClr val="E12DA0"/>
                </a:solidFill>
              </a:rPr>
              <a:t>long</a:t>
            </a:r>
            <a:r>
              <a:t> </a:t>
            </a:r>
            <a:r>
              <a:rPr>
                <a:solidFill>
                  <a:srgbClr val="E12DA0"/>
                </a:solidFill>
              </a:rPr>
              <a:t>int</a:t>
            </a:r>
            <a:r>
              <a:t> b;</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 x;</a:t>
            </a:r>
          </a:p>
          <a:p>
            <a:pPr defTabSz="628015">
              <a:spcBef>
                <a:spcPts val="0"/>
              </a:spcBef>
              <a:tabLst>
                <a:tab pos="622300" algn="l"/>
              </a:tabLst>
              <a:defRPr sz="4000">
                <a:solidFill>
                  <a:srgbClr val="E7E8EB"/>
                </a:solidFill>
                <a:latin typeface="Menlo Regular"/>
                <a:ea typeface="Menlo Regular"/>
                <a:cs typeface="Menlo Regular"/>
                <a:sym typeface="Menlo Regular"/>
              </a:defRPr>
            </a:pPr>
            <a:r>
              <a:rPr>
                <a:solidFill>
                  <a:srgbClr val="E12DA0"/>
                </a:solidFill>
              </a:rPr>
              <a:t>union</a:t>
            </a:r>
            <a:r>
              <a:t> u_tag</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    </a:t>
            </a:r>
            <a:r>
              <a:rPr>
                <a:solidFill>
                  <a:srgbClr val="E12DA0"/>
                </a:solidFill>
              </a:rPr>
              <a:t>int</a:t>
            </a:r>
            <a:r>
              <a:t> a;</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    </a:t>
            </a:r>
            <a:r>
              <a:rPr>
                <a:solidFill>
                  <a:srgbClr val="E12DA0"/>
                </a:solidFill>
              </a:rPr>
              <a:t>long</a:t>
            </a:r>
            <a:r>
              <a:t> </a:t>
            </a:r>
            <a:r>
              <a:rPr>
                <a:solidFill>
                  <a:srgbClr val="E12DA0"/>
                </a:solidFill>
              </a:rPr>
              <a:t>int</a:t>
            </a:r>
            <a:r>
              <a:t> b;</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 y;</a:t>
            </a:r>
          </a:p>
          <a:p>
            <a:pPr defTabSz="628015">
              <a:spcBef>
                <a:spcPts val="0"/>
              </a:spcBef>
              <a:tabLst>
                <a:tab pos="622300" algn="l"/>
              </a:tabLst>
              <a:defRPr sz="4000">
                <a:solidFill>
                  <a:srgbClr val="E7E8EB"/>
                </a:solidFill>
                <a:latin typeface="Menlo Regular"/>
                <a:ea typeface="Menlo Regular"/>
                <a:cs typeface="Menlo Regular"/>
                <a:sym typeface="Menlo Regular"/>
              </a:defRPr>
            </a:pPr>
            <a:r>
              <a:rPr>
                <a:solidFill>
                  <a:srgbClr val="E12DA0"/>
                </a:solidFill>
              </a:rPr>
              <a:t>int</a:t>
            </a:r>
            <a:r>
              <a:t> main()</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a:t>
            </a:r>
          </a:p>
          <a:p>
            <a:pPr defTabSz="628015">
              <a:spcBef>
                <a:spcPts val="0"/>
              </a:spcBef>
              <a:tabLst>
                <a:tab pos="622300" algn="l"/>
              </a:tabLst>
              <a:defRPr sz="4000">
                <a:solidFill>
                  <a:srgbClr val="DE3A3C"/>
                </a:solidFill>
                <a:latin typeface="Menlo Regular"/>
                <a:ea typeface="Menlo Regular"/>
                <a:cs typeface="Menlo Regular"/>
                <a:sym typeface="Menlo Regular"/>
              </a:defRPr>
            </a:pPr>
            <a:r>
              <a:rPr>
                <a:solidFill>
                  <a:srgbClr val="E7E8EB"/>
                </a:solidFill>
              </a:rPr>
              <a:t>    printf(</a:t>
            </a:r>
            <a:r>
              <a:t>"Memory allocation for structure = %d"</a:t>
            </a:r>
            <a:r>
              <a:rPr>
                <a:solidFill>
                  <a:srgbClr val="E7E8EB"/>
                </a:solidFill>
              </a:rPr>
              <a:t>, </a:t>
            </a:r>
            <a:r>
              <a:rPr>
                <a:solidFill>
                  <a:srgbClr val="E12DA0"/>
                </a:solidFill>
              </a:rPr>
              <a:t>sizeof</a:t>
            </a:r>
            <a:r>
              <a:rPr>
                <a:solidFill>
                  <a:srgbClr val="E7E8EB"/>
                </a:solidFill>
              </a:rPr>
              <a:t>(x));</a:t>
            </a:r>
          </a:p>
          <a:p>
            <a:pPr defTabSz="628015">
              <a:spcBef>
                <a:spcPts val="0"/>
              </a:spcBef>
              <a:tabLst>
                <a:tab pos="622300" algn="l"/>
              </a:tabLst>
              <a:defRPr sz="4000">
                <a:solidFill>
                  <a:srgbClr val="DE3A3C"/>
                </a:solidFill>
                <a:latin typeface="Menlo Regular"/>
                <a:ea typeface="Menlo Regular"/>
                <a:cs typeface="Menlo Regular"/>
                <a:sym typeface="Menlo Regular"/>
              </a:defRPr>
            </a:pPr>
            <a:r>
              <a:rPr>
                <a:solidFill>
                  <a:srgbClr val="E7E8EB"/>
                </a:solidFill>
              </a:rPr>
              <a:t>    printf(</a:t>
            </a:r>
            <a:r>
              <a:t>"\nMemory allocation for union = %d"</a:t>
            </a:r>
            <a:r>
              <a:rPr>
                <a:solidFill>
                  <a:srgbClr val="E7E8EB"/>
                </a:solidFill>
              </a:rPr>
              <a:t>, </a:t>
            </a:r>
            <a:r>
              <a:rPr>
                <a:solidFill>
                  <a:srgbClr val="E12DA0"/>
                </a:solidFill>
              </a:rPr>
              <a:t>sizeof</a:t>
            </a:r>
            <a:r>
              <a:rPr>
                <a:solidFill>
                  <a:srgbClr val="E7E8EB"/>
                </a:solidFill>
              </a:rPr>
              <a:t>(y));</a:t>
            </a:r>
          </a:p>
          <a:p>
            <a:pPr defTabSz="628015">
              <a:spcBef>
                <a:spcPts val="0"/>
              </a:spcBef>
              <a:tabLst>
                <a:tab pos="622300" algn="l"/>
              </a:tabLst>
              <a:defRPr sz="4000">
                <a:solidFill>
                  <a:srgbClr val="E12DA0"/>
                </a:solidFill>
                <a:latin typeface="Menlo Regular"/>
                <a:ea typeface="Menlo Regular"/>
                <a:cs typeface="Menlo Regular"/>
                <a:sym typeface="Menlo Regular"/>
              </a:defRPr>
            </a:pPr>
            <a:r>
              <a:rPr>
                <a:solidFill>
                  <a:srgbClr val="E7E8EB"/>
                </a:solidFill>
              </a:rPr>
              <a:t>    </a:t>
            </a:r>
            <a:r>
              <a:t>return</a:t>
            </a:r>
            <a:r>
              <a:rPr>
                <a:solidFill>
                  <a:srgbClr val="E7E8EB"/>
                </a:solidFill>
              </a:rPr>
              <a:t> </a:t>
            </a:r>
            <a:r>
              <a:rPr>
                <a:solidFill>
                  <a:srgbClr val="00AAA3"/>
                </a:solidFill>
              </a:rPr>
              <a:t>0</a:t>
            </a:r>
            <a:r>
              <a:rPr>
                <a:solidFill>
                  <a:srgbClr val="E7E8EB"/>
                </a:solidFill>
              </a:rPr>
              <a:t>;</a:t>
            </a:r>
          </a:p>
          <a:p>
            <a:pPr defTabSz="628015">
              <a:spcBef>
                <a:spcPts val="0"/>
              </a:spcBef>
              <a:tabLst>
                <a:tab pos="622300" algn="l"/>
              </a:tabLst>
              <a:defRPr sz="4000">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C programming language"/>
          <p:cNvSpPr txBox="1">
            <a:spLocks noGrp="1"/>
          </p:cNvSpPr>
          <p:nvPr>
            <p:ph type="body" idx="21"/>
          </p:nvPr>
        </p:nvSpPr>
        <p:spPr>
          <a:prstGeom prst="rect">
            <a:avLst/>
          </a:prstGeom>
        </p:spPr>
        <p:txBody>
          <a:bodyPr/>
          <a:lstStyle/>
          <a:p>
            <a:r>
              <a:t>C programming language</a:t>
            </a:r>
          </a:p>
        </p:txBody>
      </p:sp>
      <p:sp>
        <p:nvSpPr>
          <p:cNvPr id="559" name="Enum"/>
          <p:cNvSpPr txBox="1">
            <a:spLocks noGrp="1"/>
          </p:cNvSpPr>
          <p:nvPr>
            <p:ph type="title"/>
          </p:nvPr>
        </p:nvSpPr>
        <p:spPr>
          <a:prstGeom prst="rect">
            <a:avLst/>
          </a:prstGeom>
        </p:spPr>
        <p:txBody>
          <a:bodyPr/>
          <a:lstStyle>
            <a:lvl1pPr defTabSz="685165">
              <a:spcBef>
                <a:spcPts val="3200"/>
              </a:spcBef>
              <a:defRPr sz="7221"/>
            </a:lvl1pPr>
          </a:lstStyle>
          <a:p>
            <a:r>
              <a:t>Enum</a:t>
            </a:r>
          </a:p>
        </p:txBody>
      </p:sp>
      <p:sp>
        <p:nvSpPr>
          <p:cNvPr id="560" name="The type enum lets one specify a limited set of integer values a variable can have. For example, flags are very common, and they can be either true or false.…"/>
          <p:cNvSpPr txBox="1"/>
          <p:nvPr/>
        </p:nvSpPr>
        <p:spPr>
          <a:xfrm>
            <a:off x="1005629" y="3924299"/>
            <a:ext cx="21398138" cy="711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628015">
              <a:spcBef>
                <a:spcPts val="0"/>
              </a:spcBef>
              <a:tabLst>
                <a:tab pos="622300" algn="l"/>
              </a:tabLst>
              <a:defRPr sz="4000">
                <a:solidFill>
                  <a:srgbClr val="E7E8EB"/>
                </a:solidFill>
                <a:latin typeface="Menlo Regular"/>
                <a:ea typeface="Menlo Regular"/>
                <a:cs typeface="Menlo Regular"/>
                <a:sym typeface="Menlo Regular"/>
              </a:defRPr>
            </a:pPr>
            <a:r>
              <a:rPr dirty="0"/>
              <a:t>The type </a:t>
            </a:r>
            <a:r>
              <a:rPr dirty="0" err="1"/>
              <a:t>enum</a:t>
            </a:r>
            <a:r>
              <a:rPr dirty="0"/>
              <a:t> lets one specify a limited set of integer values a variable can have. For example, flags are very common, and they can be either true or false.</a:t>
            </a:r>
          </a:p>
          <a:p>
            <a:pPr defTabSz="628015">
              <a:spcBef>
                <a:spcPts val="0"/>
              </a:spcBef>
              <a:tabLst>
                <a:tab pos="622300" algn="l"/>
              </a:tabLst>
              <a:defRPr sz="4000">
                <a:solidFill>
                  <a:srgbClr val="E7E8EB"/>
                </a:solidFill>
                <a:latin typeface="Menlo Regular"/>
                <a:ea typeface="Menlo Regular"/>
                <a:cs typeface="Menlo Regular"/>
                <a:sym typeface="Menlo Regular"/>
              </a:defRPr>
            </a:pPr>
            <a:endParaRPr dirty="0"/>
          </a:p>
          <a:p>
            <a:pPr defTabSz="628015">
              <a:spcBef>
                <a:spcPts val="0"/>
              </a:spcBef>
              <a:tabLst>
                <a:tab pos="622300" algn="l"/>
              </a:tabLst>
              <a:defRPr sz="4000">
                <a:solidFill>
                  <a:srgbClr val="E7E8EB"/>
                </a:solidFill>
                <a:latin typeface="Menlo Regular"/>
                <a:ea typeface="Menlo Regular"/>
                <a:cs typeface="Menlo Regular"/>
                <a:sym typeface="Menlo Regular"/>
              </a:defRPr>
            </a:pPr>
            <a:r>
              <a:rPr dirty="0"/>
              <a:t>The values of the </a:t>
            </a:r>
            <a:r>
              <a:rPr dirty="0" err="1"/>
              <a:t>enum</a:t>
            </a:r>
            <a:r>
              <a:rPr dirty="0"/>
              <a:t> variable are integers, but the program can be easier to read when using </a:t>
            </a:r>
            <a:r>
              <a:rPr dirty="0" err="1"/>
              <a:t>enum</a:t>
            </a:r>
            <a:r>
              <a:rPr dirty="0"/>
              <a:t> instead of integers. Other common enumerated types are weekdays and months.</a:t>
            </a:r>
          </a:p>
          <a:p>
            <a:pPr defTabSz="628015">
              <a:spcBef>
                <a:spcPts val="0"/>
              </a:spcBef>
              <a:tabLst>
                <a:tab pos="622300" algn="l"/>
              </a:tabLst>
              <a:defRPr sz="4000">
                <a:solidFill>
                  <a:srgbClr val="E7E8EB"/>
                </a:solidFill>
                <a:latin typeface="Menlo Regular"/>
                <a:ea typeface="Menlo Regular"/>
                <a:cs typeface="Menlo Regular"/>
                <a:sym typeface="Menlo Regular"/>
              </a:defRPr>
            </a:pPr>
            <a:endParaRPr dirty="0"/>
          </a:p>
          <a:p>
            <a:pPr defTabSz="628015">
              <a:spcBef>
                <a:spcPts val="0"/>
              </a:spcBef>
              <a:tabLst>
                <a:tab pos="622300" algn="l"/>
              </a:tabLst>
              <a:defRPr sz="4000">
                <a:solidFill>
                  <a:srgbClr val="E7E8EB"/>
                </a:solidFill>
                <a:latin typeface="Menlo Regular"/>
                <a:ea typeface="Menlo Regular"/>
                <a:cs typeface="Menlo Regular"/>
                <a:sym typeface="Menlo Regular"/>
              </a:defRPr>
            </a:pPr>
            <a:r>
              <a:rPr dirty="0"/>
              <a:t>The enumerated values can be set by the compiler or set explicitly. If the compiler sets the values, it starts at 0 and continues in order. If any value is set explicitly, then subsequent values are implicitly assigned.</a:t>
            </a:r>
          </a:p>
        </p:txBody>
      </p:sp>
    </p:spTree>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 name="C programming language"/>
          <p:cNvSpPr txBox="1">
            <a:spLocks noGrp="1"/>
          </p:cNvSpPr>
          <p:nvPr>
            <p:ph type="body" idx="21"/>
          </p:nvPr>
        </p:nvSpPr>
        <p:spPr>
          <a:prstGeom prst="rect">
            <a:avLst/>
          </a:prstGeom>
        </p:spPr>
        <p:txBody>
          <a:bodyPr/>
          <a:lstStyle/>
          <a:p>
            <a:r>
              <a:t>C programming language</a:t>
            </a:r>
          </a:p>
        </p:txBody>
      </p:sp>
      <p:sp>
        <p:nvSpPr>
          <p:cNvPr id="563" name="Enum"/>
          <p:cNvSpPr txBox="1">
            <a:spLocks noGrp="1"/>
          </p:cNvSpPr>
          <p:nvPr>
            <p:ph type="title"/>
          </p:nvPr>
        </p:nvSpPr>
        <p:spPr>
          <a:prstGeom prst="rect">
            <a:avLst/>
          </a:prstGeom>
        </p:spPr>
        <p:txBody>
          <a:bodyPr/>
          <a:lstStyle>
            <a:lvl1pPr defTabSz="685165">
              <a:spcBef>
                <a:spcPts val="3200"/>
              </a:spcBef>
              <a:defRPr sz="7221"/>
            </a:lvl1pPr>
          </a:lstStyle>
          <a:p>
            <a:r>
              <a:t>Enum</a:t>
            </a:r>
          </a:p>
        </p:txBody>
      </p:sp>
      <p:sp>
        <p:nvSpPr>
          <p:cNvPr id="564" name="#include &lt;stdio.h&gt;…"/>
          <p:cNvSpPr txBox="1"/>
          <p:nvPr/>
        </p:nvSpPr>
        <p:spPr>
          <a:xfrm>
            <a:off x="6647695" y="1877094"/>
            <a:ext cx="15710264" cy="11684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defTabSz="628015">
              <a:spcBef>
                <a:spcPts val="0"/>
              </a:spcBef>
              <a:tabLst>
                <a:tab pos="622300" algn="l"/>
              </a:tabLst>
              <a:defRPr sz="2000">
                <a:solidFill>
                  <a:srgbClr val="D38D5D"/>
                </a:solidFill>
                <a:latin typeface="Menlo Regular"/>
                <a:ea typeface="Menlo Regular"/>
                <a:cs typeface="Menlo Regular"/>
                <a:sym typeface="Menlo Regular"/>
              </a:defRPr>
            </a:pPr>
            <a:r>
              <a:t>#include </a:t>
            </a:r>
            <a:r>
              <a:rPr>
                <a:solidFill>
                  <a:srgbClr val="DE3A3C"/>
                </a:solidFill>
              </a:rPr>
              <a:t>&lt;stdio.h&gt;</a:t>
            </a:r>
            <a:endParaRPr>
              <a:solidFill>
                <a:srgbClr val="E7E8EB"/>
              </a:solidFill>
            </a:endParaRPr>
          </a:p>
          <a:p>
            <a:pPr defTabSz="628015">
              <a:spcBef>
                <a:spcPts val="0"/>
              </a:spcBef>
              <a:tabLst>
                <a:tab pos="622300" algn="l"/>
              </a:tabLst>
              <a:defRPr sz="2000">
                <a:solidFill>
                  <a:srgbClr val="E7E8EB"/>
                </a:solidFill>
                <a:latin typeface="Menlo Regular"/>
                <a:ea typeface="Menlo Regular"/>
                <a:cs typeface="Menlo Regular"/>
                <a:sym typeface="Menlo Regular"/>
              </a:defRPr>
            </a:pPr>
            <a:endParaRPr>
              <a:solidFill>
                <a:srgbClr val="E7E8EB"/>
              </a:solidFill>
            </a:endParaRPr>
          </a:p>
          <a:p>
            <a:pPr defTabSz="628015">
              <a:spcBef>
                <a:spcPts val="0"/>
              </a:spcBef>
              <a:tabLst>
                <a:tab pos="622300" algn="l"/>
              </a:tabLst>
              <a:defRPr sz="2000">
                <a:solidFill>
                  <a:srgbClr val="51C34F"/>
                </a:solidFill>
                <a:latin typeface="Menlo Regular"/>
                <a:ea typeface="Menlo Regular"/>
                <a:cs typeface="Menlo Regular"/>
                <a:sym typeface="Menlo Regular"/>
              </a:defRPr>
            </a:pPr>
            <a:r>
              <a:t>// gender in enum</a:t>
            </a:r>
            <a:endParaRPr>
              <a:solidFill>
                <a:srgbClr val="E7E8EB"/>
              </a:solidFill>
            </a:endParaRPr>
          </a:p>
          <a:p>
            <a:pPr defTabSz="628015">
              <a:spcBef>
                <a:spcPts val="0"/>
              </a:spcBef>
              <a:tabLst>
                <a:tab pos="622300" algn="l"/>
              </a:tabLst>
              <a:defRPr sz="2000">
                <a:solidFill>
                  <a:srgbClr val="E12DA0"/>
                </a:solidFill>
                <a:latin typeface="Menlo Regular"/>
                <a:ea typeface="Menlo Regular"/>
                <a:cs typeface="Menlo Regular"/>
                <a:sym typeface="Menlo Regular"/>
              </a:defRPr>
            </a:pPr>
            <a:r>
              <a:t>typedef</a:t>
            </a:r>
            <a:r>
              <a:rPr>
                <a:solidFill>
                  <a:srgbClr val="E7E8EB"/>
                </a:solidFill>
              </a:rPr>
              <a:t> </a:t>
            </a:r>
            <a:r>
              <a:t>enum</a:t>
            </a:r>
            <a:r>
              <a:rPr>
                <a:solidFill>
                  <a:srgbClr val="E7E8EB"/>
                </a:solidFill>
              </a:rPr>
              <a:t> {</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FEMALE,</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MALE</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Genders;</a:t>
            </a:r>
          </a:p>
          <a:p>
            <a:pPr defTabSz="628015">
              <a:spcBef>
                <a:spcPts val="0"/>
              </a:spcBef>
              <a:tabLst>
                <a:tab pos="622300" algn="l"/>
              </a:tabLst>
              <a:defRPr sz="2000">
                <a:solidFill>
                  <a:srgbClr val="E7E8EB"/>
                </a:solidFill>
                <a:latin typeface="Menlo Regular"/>
                <a:ea typeface="Menlo Regular"/>
                <a:cs typeface="Menlo Regular"/>
                <a:sym typeface="Menlo Regular"/>
              </a:defRPr>
            </a:pPr>
            <a:endParaRPr/>
          </a:p>
          <a:p>
            <a:pPr defTabSz="628015">
              <a:spcBef>
                <a:spcPts val="0"/>
              </a:spcBef>
              <a:tabLst>
                <a:tab pos="622300" algn="l"/>
              </a:tabLst>
              <a:defRPr sz="2000">
                <a:solidFill>
                  <a:srgbClr val="51C34F"/>
                </a:solidFill>
                <a:latin typeface="Menlo Regular"/>
                <a:ea typeface="Menlo Regular"/>
                <a:cs typeface="Menlo Regular"/>
                <a:sym typeface="Menlo Regular"/>
              </a:defRPr>
            </a:pPr>
            <a:r>
              <a:t>// my struct</a:t>
            </a:r>
            <a:endParaRPr>
              <a:solidFill>
                <a:srgbClr val="E7E8EB"/>
              </a:solidFill>
            </a:endParaRPr>
          </a:p>
          <a:p>
            <a:pPr defTabSz="628015">
              <a:spcBef>
                <a:spcPts val="0"/>
              </a:spcBef>
              <a:tabLst>
                <a:tab pos="622300" algn="l"/>
              </a:tabLst>
              <a:defRPr sz="2000">
                <a:solidFill>
                  <a:srgbClr val="E12DA0"/>
                </a:solidFill>
                <a:latin typeface="Menlo Regular"/>
                <a:ea typeface="Menlo Regular"/>
                <a:cs typeface="Menlo Regular"/>
                <a:sym typeface="Menlo Regular"/>
              </a:defRPr>
            </a:pPr>
            <a:r>
              <a:t>typedef</a:t>
            </a:r>
            <a:r>
              <a:rPr>
                <a:solidFill>
                  <a:srgbClr val="E7E8EB"/>
                </a:solidFill>
              </a:rPr>
              <a:t> </a:t>
            </a:r>
            <a:r>
              <a:t>struct</a:t>
            </a:r>
            <a:r>
              <a:rPr>
                <a:solidFill>
                  <a:srgbClr val="E7E8EB"/>
                </a:solidFill>
              </a:rPr>
              <a:t> {</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a:t>
            </a:r>
            <a:r>
              <a:rPr>
                <a:solidFill>
                  <a:srgbClr val="E12DA0"/>
                </a:solidFill>
              </a:rPr>
              <a:t>int</a:t>
            </a:r>
            <a:r>
              <a:t> age;</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a:t>
            </a:r>
            <a:r>
              <a:rPr>
                <a:solidFill>
                  <a:srgbClr val="E12DA0"/>
                </a:solidFill>
              </a:rPr>
              <a:t>char</a:t>
            </a:r>
            <a:r>
              <a:t> *name;</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a:t>
            </a:r>
            <a:r>
              <a:rPr>
                <a:solidFill>
                  <a:srgbClr val="18B5B1"/>
                </a:solidFill>
              </a:rPr>
              <a:t>Genders</a:t>
            </a:r>
            <a:r>
              <a:t> gender;</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Student;</a:t>
            </a:r>
          </a:p>
          <a:p>
            <a:pPr defTabSz="628015">
              <a:spcBef>
                <a:spcPts val="0"/>
              </a:spcBef>
              <a:tabLst>
                <a:tab pos="622300" algn="l"/>
              </a:tabLst>
              <a:defRPr sz="2000">
                <a:solidFill>
                  <a:srgbClr val="E7E8EB"/>
                </a:solidFill>
                <a:latin typeface="Menlo Regular"/>
                <a:ea typeface="Menlo Regular"/>
                <a:cs typeface="Menlo Regular"/>
                <a:sym typeface="Menlo Regular"/>
              </a:defRPr>
            </a:pPr>
            <a:endParaRPr/>
          </a:p>
          <a:p>
            <a:pPr defTabSz="628015">
              <a:spcBef>
                <a:spcPts val="0"/>
              </a:spcBef>
              <a:tabLst>
                <a:tab pos="622300" algn="l"/>
              </a:tabLst>
              <a:defRPr sz="2000">
                <a:solidFill>
                  <a:srgbClr val="51C34F"/>
                </a:solidFill>
                <a:latin typeface="Menlo Regular"/>
                <a:ea typeface="Menlo Regular"/>
                <a:cs typeface="Menlo Regular"/>
                <a:sym typeface="Menlo Regular"/>
              </a:defRPr>
            </a:pPr>
            <a:r>
              <a:t>// prototype</a:t>
            </a:r>
            <a:endParaRPr>
              <a:solidFill>
                <a:srgbClr val="E7E8EB"/>
              </a:solidFill>
            </a:endParaRPr>
          </a:p>
          <a:p>
            <a:pPr defTabSz="628015">
              <a:spcBef>
                <a:spcPts val="0"/>
              </a:spcBef>
              <a:tabLst>
                <a:tab pos="622300" algn="l"/>
              </a:tabLst>
              <a:defRPr sz="2000">
                <a:solidFill>
                  <a:srgbClr val="E7E8EB"/>
                </a:solidFill>
                <a:latin typeface="Menlo Regular"/>
                <a:ea typeface="Menlo Regular"/>
                <a:cs typeface="Menlo Regular"/>
                <a:sym typeface="Menlo Regular"/>
              </a:defRPr>
            </a:pPr>
            <a:r>
              <a:rPr>
                <a:solidFill>
                  <a:srgbClr val="E12DA0"/>
                </a:solidFill>
              </a:rPr>
              <a:t>void</a:t>
            </a:r>
            <a:r>
              <a:t> greet(</a:t>
            </a:r>
            <a:r>
              <a:rPr>
                <a:solidFill>
                  <a:srgbClr val="18B5B1"/>
                </a:solidFill>
              </a:rPr>
              <a:t>Student</a:t>
            </a:r>
            <a:r>
              <a:t> s);</a:t>
            </a:r>
          </a:p>
          <a:p>
            <a:pPr defTabSz="628015">
              <a:spcBef>
                <a:spcPts val="0"/>
              </a:spcBef>
              <a:tabLst>
                <a:tab pos="622300" algn="l"/>
              </a:tabLst>
              <a:defRPr sz="2000">
                <a:solidFill>
                  <a:srgbClr val="E7E8EB"/>
                </a:solidFill>
                <a:latin typeface="Menlo Regular"/>
                <a:ea typeface="Menlo Regular"/>
                <a:cs typeface="Menlo Regular"/>
                <a:sym typeface="Menlo Regular"/>
              </a:defRPr>
            </a:pPr>
            <a:endParaRPr/>
          </a:p>
          <a:p>
            <a:pPr defTabSz="628015">
              <a:spcBef>
                <a:spcPts val="0"/>
              </a:spcBef>
              <a:tabLst>
                <a:tab pos="622300" algn="l"/>
              </a:tabLst>
              <a:defRPr sz="2000">
                <a:solidFill>
                  <a:srgbClr val="E7E8EB"/>
                </a:solidFill>
                <a:latin typeface="Menlo Regular"/>
                <a:ea typeface="Menlo Regular"/>
                <a:cs typeface="Menlo Regular"/>
                <a:sym typeface="Menlo Regular"/>
              </a:defRPr>
            </a:pPr>
            <a:r>
              <a:rPr>
                <a:solidFill>
                  <a:srgbClr val="E12DA0"/>
                </a:solidFill>
              </a:rPr>
              <a:t>int</a:t>
            </a:r>
            <a:r>
              <a:t> main(</a:t>
            </a:r>
            <a:r>
              <a:rPr>
                <a:solidFill>
                  <a:srgbClr val="E12DA0"/>
                </a:solidFill>
              </a:rPr>
              <a:t>int</a:t>
            </a:r>
            <a:r>
              <a:t> argc, </a:t>
            </a:r>
            <a:r>
              <a:rPr>
                <a:solidFill>
                  <a:srgbClr val="E12DA0"/>
                </a:solidFill>
              </a:rPr>
              <a:t>const</a:t>
            </a:r>
            <a:r>
              <a:t> </a:t>
            </a:r>
            <a:r>
              <a:rPr>
                <a:solidFill>
                  <a:srgbClr val="E12DA0"/>
                </a:solidFill>
              </a:rPr>
              <a:t>char</a:t>
            </a:r>
            <a:r>
              <a:t> * argv[]) {</a:t>
            </a:r>
          </a:p>
          <a:p>
            <a:pPr defTabSz="628015">
              <a:spcBef>
                <a:spcPts val="0"/>
              </a:spcBef>
              <a:tabLst>
                <a:tab pos="622300" algn="l"/>
              </a:tabLst>
              <a:defRPr sz="2000">
                <a:solidFill>
                  <a:srgbClr val="51C34F"/>
                </a:solidFill>
                <a:latin typeface="Menlo Regular"/>
                <a:ea typeface="Menlo Regular"/>
                <a:cs typeface="Menlo Regular"/>
                <a:sym typeface="Menlo Regular"/>
              </a:defRPr>
            </a:pPr>
            <a:r>
              <a:rPr>
                <a:solidFill>
                  <a:srgbClr val="E7E8EB"/>
                </a:solidFill>
              </a:rPr>
              <a:t>    </a:t>
            </a:r>
            <a:r>
              <a:t>// first student</a:t>
            </a:r>
            <a:endParaRPr>
              <a:solidFill>
                <a:srgbClr val="E7E8EB"/>
              </a:solidFill>
            </a:endParaRPr>
          </a:p>
          <a:p>
            <a:pPr defTabSz="628015">
              <a:spcBef>
                <a:spcPts val="0"/>
              </a:spcBef>
              <a:tabLst>
                <a:tab pos="622300" algn="l"/>
              </a:tabLst>
              <a:defRPr sz="2000">
                <a:solidFill>
                  <a:srgbClr val="E7E8EB"/>
                </a:solidFill>
                <a:latin typeface="Menlo Regular"/>
                <a:ea typeface="Menlo Regular"/>
                <a:cs typeface="Menlo Regular"/>
                <a:sym typeface="Menlo Regular"/>
              </a:defRPr>
            </a:pPr>
            <a:r>
              <a:t>    </a:t>
            </a:r>
            <a:r>
              <a:rPr>
                <a:solidFill>
                  <a:srgbClr val="18B5B1"/>
                </a:solidFill>
              </a:rPr>
              <a:t>Student</a:t>
            </a:r>
            <a:r>
              <a:t> glenn;</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glenn.</a:t>
            </a:r>
            <a:r>
              <a:rPr>
                <a:solidFill>
                  <a:srgbClr val="18B5B1"/>
                </a:solidFill>
              </a:rPr>
              <a:t>age</a:t>
            </a:r>
            <a:r>
              <a:t> = </a:t>
            </a:r>
            <a:r>
              <a:rPr>
                <a:solidFill>
                  <a:srgbClr val="00AAA3"/>
                </a:solidFill>
              </a:rPr>
              <a:t>23</a:t>
            </a:r>
            <a:r>
              <a:t>;</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glenn.</a:t>
            </a:r>
            <a:r>
              <a:rPr>
                <a:solidFill>
                  <a:srgbClr val="18B5B1"/>
                </a:solidFill>
              </a:rPr>
              <a:t>name</a:t>
            </a:r>
            <a:r>
              <a:t> = </a:t>
            </a:r>
            <a:r>
              <a:rPr>
                <a:solidFill>
                  <a:srgbClr val="DE3A3C"/>
                </a:solidFill>
              </a:rPr>
              <a:t>"Glenn"</a:t>
            </a:r>
            <a:r>
              <a:t>;</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glenn.</a:t>
            </a:r>
            <a:r>
              <a:rPr>
                <a:solidFill>
                  <a:srgbClr val="18B5B1"/>
                </a:solidFill>
              </a:rPr>
              <a:t>gender</a:t>
            </a:r>
            <a:r>
              <a:t> = </a:t>
            </a:r>
            <a:r>
              <a:rPr>
                <a:solidFill>
                  <a:srgbClr val="18B5B1"/>
                </a:solidFill>
              </a:rPr>
              <a:t>MALE</a:t>
            </a:r>
            <a:r>
              <a:t>;</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a:t>
            </a:r>
            <a:r>
              <a:rPr>
                <a:solidFill>
                  <a:srgbClr val="18B5B1"/>
                </a:solidFill>
              </a:rPr>
              <a:t>greet</a:t>
            </a:r>
            <a:r>
              <a:t>(glenn);</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a:t>
            </a:r>
          </a:p>
          <a:p>
            <a:pPr defTabSz="628015">
              <a:spcBef>
                <a:spcPts val="0"/>
              </a:spcBef>
              <a:tabLst>
                <a:tab pos="622300" algn="l"/>
              </a:tabLst>
              <a:defRPr sz="2000">
                <a:solidFill>
                  <a:srgbClr val="51C34F"/>
                </a:solidFill>
                <a:latin typeface="Menlo Regular"/>
                <a:ea typeface="Menlo Regular"/>
                <a:cs typeface="Menlo Regular"/>
                <a:sym typeface="Menlo Regular"/>
              </a:defRPr>
            </a:pPr>
            <a:r>
              <a:rPr>
                <a:solidFill>
                  <a:srgbClr val="E7E8EB"/>
                </a:solidFill>
              </a:rPr>
              <a:t>    </a:t>
            </a:r>
            <a:r>
              <a:t>// second student</a:t>
            </a:r>
            <a:endParaRPr>
              <a:solidFill>
                <a:srgbClr val="E7E8EB"/>
              </a:solidFill>
            </a:endParaRPr>
          </a:p>
          <a:p>
            <a:pPr defTabSz="628015">
              <a:spcBef>
                <a:spcPts val="0"/>
              </a:spcBef>
              <a:tabLst>
                <a:tab pos="622300" algn="l"/>
              </a:tabLst>
              <a:defRPr sz="2000">
                <a:solidFill>
                  <a:srgbClr val="E7E8EB"/>
                </a:solidFill>
                <a:latin typeface="Menlo Regular"/>
                <a:ea typeface="Menlo Regular"/>
                <a:cs typeface="Menlo Regular"/>
                <a:sym typeface="Menlo Regular"/>
              </a:defRPr>
            </a:pPr>
            <a:r>
              <a:t>    </a:t>
            </a:r>
            <a:r>
              <a:rPr>
                <a:solidFill>
                  <a:srgbClr val="18B5B1"/>
                </a:solidFill>
              </a:rPr>
              <a:t>Student</a:t>
            </a:r>
            <a:r>
              <a:t> diana;</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diana.</a:t>
            </a:r>
            <a:r>
              <a:rPr>
                <a:solidFill>
                  <a:srgbClr val="18B5B1"/>
                </a:solidFill>
              </a:rPr>
              <a:t>age</a:t>
            </a:r>
            <a:r>
              <a:t> = </a:t>
            </a:r>
            <a:r>
              <a:rPr>
                <a:solidFill>
                  <a:srgbClr val="00AAA3"/>
                </a:solidFill>
              </a:rPr>
              <a:t>25</a:t>
            </a:r>
            <a:r>
              <a:t>;</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diana.</a:t>
            </a:r>
            <a:r>
              <a:rPr>
                <a:solidFill>
                  <a:srgbClr val="18B5B1"/>
                </a:solidFill>
              </a:rPr>
              <a:t>name</a:t>
            </a:r>
            <a:r>
              <a:t> = </a:t>
            </a:r>
            <a:r>
              <a:rPr>
                <a:solidFill>
                  <a:srgbClr val="DE3A3C"/>
                </a:solidFill>
              </a:rPr>
              <a:t>"Diana"</a:t>
            </a:r>
            <a:r>
              <a:t>;</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diana.</a:t>
            </a:r>
            <a:r>
              <a:rPr>
                <a:solidFill>
                  <a:srgbClr val="18B5B1"/>
                </a:solidFill>
              </a:rPr>
              <a:t>gender</a:t>
            </a:r>
            <a:r>
              <a:t> = </a:t>
            </a:r>
            <a:r>
              <a:rPr>
                <a:solidFill>
                  <a:srgbClr val="18B5B1"/>
                </a:solidFill>
              </a:rPr>
              <a:t>FEMALE</a:t>
            </a:r>
            <a:r>
              <a:t>;</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    </a:t>
            </a:r>
            <a:r>
              <a:rPr>
                <a:solidFill>
                  <a:srgbClr val="18B5B1"/>
                </a:solidFill>
              </a:rPr>
              <a:t>greet</a:t>
            </a:r>
            <a:r>
              <a:t>(diana);</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a:t>
            </a:r>
          </a:p>
          <a:p>
            <a:pPr defTabSz="628015">
              <a:spcBef>
                <a:spcPts val="0"/>
              </a:spcBef>
              <a:tabLst>
                <a:tab pos="622300" algn="l"/>
              </a:tabLst>
              <a:defRPr sz="2000">
                <a:solidFill>
                  <a:srgbClr val="E7E8EB"/>
                </a:solidFill>
                <a:latin typeface="Menlo Regular"/>
                <a:ea typeface="Menlo Regular"/>
                <a:cs typeface="Menlo Regular"/>
                <a:sym typeface="Menlo Regular"/>
              </a:defRPr>
            </a:pPr>
            <a:endParaRPr/>
          </a:p>
          <a:p>
            <a:pPr defTabSz="628015">
              <a:spcBef>
                <a:spcPts val="0"/>
              </a:spcBef>
              <a:tabLst>
                <a:tab pos="622300" algn="l"/>
              </a:tabLst>
              <a:defRPr sz="2000">
                <a:solidFill>
                  <a:srgbClr val="E7E8EB"/>
                </a:solidFill>
                <a:latin typeface="Menlo Regular"/>
                <a:ea typeface="Menlo Regular"/>
                <a:cs typeface="Menlo Regular"/>
                <a:sym typeface="Menlo Regular"/>
              </a:defRPr>
            </a:pPr>
            <a:r>
              <a:rPr>
                <a:solidFill>
                  <a:srgbClr val="E12DA0"/>
                </a:solidFill>
              </a:rPr>
              <a:t>void</a:t>
            </a:r>
            <a:r>
              <a:t> greet(</a:t>
            </a:r>
            <a:r>
              <a:rPr>
                <a:solidFill>
                  <a:srgbClr val="18B5B1"/>
                </a:solidFill>
              </a:rPr>
              <a:t>Student</a:t>
            </a:r>
            <a:r>
              <a:t> s){</a:t>
            </a:r>
          </a:p>
          <a:p>
            <a:pPr defTabSz="628015">
              <a:spcBef>
                <a:spcPts val="0"/>
              </a:spcBef>
              <a:tabLst>
                <a:tab pos="622300" algn="l"/>
              </a:tabLst>
              <a:defRPr sz="2000">
                <a:solidFill>
                  <a:srgbClr val="DE3A3C"/>
                </a:solidFill>
                <a:latin typeface="Menlo Regular"/>
                <a:ea typeface="Menlo Regular"/>
                <a:cs typeface="Menlo Regular"/>
                <a:sym typeface="Menlo Regular"/>
              </a:defRPr>
            </a:pPr>
            <a:r>
              <a:rPr>
                <a:solidFill>
                  <a:srgbClr val="E7E8EB"/>
                </a:solidFill>
              </a:rPr>
              <a:t>    </a:t>
            </a:r>
            <a:r>
              <a:rPr>
                <a:solidFill>
                  <a:srgbClr val="29A09F"/>
                </a:solidFill>
              </a:rPr>
              <a:t>printf</a:t>
            </a:r>
            <a:r>
              <a:rPr>
                <a:solidFill>
                  <a:srgbClr val="E7E8EB"/>
                </a:solidFill>
              </a:rPr>
              <a:t>(</a:t>
            </a:r>
            <a:r>
              <a:t>"Hi %c. You are %d years old!"</a:t>
            </a:r>
            <a:r>
              <a:rPr>
                <a:solidFill>
                  <a:srgbClr val="E7E8EB"/>
                </a:solidFill>
              </a:rPr>
              <a:t>, s.</a:t>
            </a:r>
            <a:r>
              <a:rPr>
                <a:solidFill>
                  <a:srgbClr val="18B5B1"/>
                </a:solidFill>
              </a:rPr>
              <a:t>name</a:t>
            </a:r>
            <a:r>
              <a:rPr>
                <a:solidFill>
                  <a:srgbClr val="E7E8EB"/>
                </a:solidFill>
              </a:rPr>
              <a:t>, s.</a:t>
            </a:r>
            <a:r>
              <a:rPr>
                <a:solidFill>
                  <a:srgbClr val="18B5B1"/>
                </a:solidFill>
              </a:rPr>
              <a:t>age</a:t>
            </a:r>
            <a:r>
              <a:rPr>
                <a:solidFill>
                  <a:srgbClr val="E7E8EB"/>
                </a:solidFill>
              </a:rPr>
              <a:t>);</a:t>
            </a:r>
          </a:p>
          <a:p>
            <a:pPr defTabSz="628015">
              <a:spcBef>
                <a:spcPts val="0"/>
              </a:spcBef>
              <a:tabLst>
                <a:tab pos="622300" algn="l"/>
              </a:tabLst>
              <a:defRPr sz="2000">
                <a:solidFill>
                  <a:srgbClr val="E7E8EB"/>
                </a:solidFill>
                <a:latin typeface="Menlo Regular"/>
                <a:ea typeface="Menlo Regular"/>
                <a:cs typeface="Menlo Regular"/>
                <a:sym typeface="Menlo Regular"/>
              </a:defRPr>
            </a:pPr>
            <a:r>
              <a:t>}</a:t>
            </a:r>
          </a:p>
        </p:txBody>
      </p:sp>
    </p:spTree>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WELCOME TO OBJECTIVE-C."/>
          <p:cNvSpPr txBox="1">
            <a:spLocks noGrp="1"/>
          </p:cNvSpPr>
          <p:nvPr>
            <p:ph type="title"/>
          </p:nvPr>
        </p:nvSpPr>
        <p:spPr>
          <a:prstGeom prst="rect">
            <a:avLst/>
          </a:prstGeom>
        </p:spPr>
        <p:txBody>
          <a:bodyPr/>
          <a:lstStyle>
            <a:lvl1pPr defTabSz="396239">
              <a:defRPr sz="14544"/>
            </a:lvl1pPr>
          </a:lstStyle>
          <a:p>
            <a:r>
              <a:t>WELCOME TO OBJECTIVE-C.</a:t>
            </a:r>
          </a:p>
        </p:txBody>
      </p:sp>
      <p:sp>
        <p:nvSpPr>
          <p:cNvPr id="310" name="ios development training"/>
          <p:cNvSpPr txBox="1">
            <a:spLocks noGrp="1"/>
          </p:cNvSpPr>
          <p:nvPr>
            <p:ph type="body" sz="quarter" idx="1"/>
          </p:nvPr>
        </p:nvSpPr>
        <p:spPr>
          <a:prstGeom prst="rect">
            <a:avLst/>
          </a:prstGeom>
        </p:spPr>
        <p:txBody>
          <a:bodyPr/>
          <a:lstStyle/>
          <a:p>
            <a:r>
              <a:t>ios development training</a:t>
            </a:r>
          </a:p>
        </p:txBody>
      </p:sp>
      <p:pic>
        <p:nvPicPr>
          <p:cNvPr id="311" name="Image" descr="Image"/>
          <p:cNvPicPr>
            <a:picLocks noChangeAspect="1"/>
          </p:cNvPicPr>
          <p:nvPr/>
        </p:nvPicPr>
        <p:blipFill>
          <a:blip r:embed="rId2"/>
          <a:stretch>
            <a:fillRect/>
          </a:stretch>
        </p:blipFill>
        <p:spPr>
          <a:xfrm>
            <a:off x="-25247600" y="-209550"/>
            <a:ext cx="35980251" cy="14135100"/>
          </a:xfrm>
          <a:prstGeom prst="rect">
            <a:avLst/>
          </a:prstGeom>
          <a:ln w="12700">
            <a:miter lim="400000"/>
          </a:ln>
        </p:spPr>
      </p:pic>
    </p:spTree>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ios development training"/>
          <p:cNvSpPr txBox="1">
            <a:spLocks noGrp="1"/>
          </p:cNvSpPr>
          <p:nvPr>
            <p:ph type="body" idx="21"/>
          </p:nvPr>
        </p:nvSpPr>
        <p:spPr>
          <a:prstGeom prst="rect">
            <a:avLst/>
          </a:prstGeom>
        </p:spPr>
        <p:txBody>
          <a:bodyPr/>
          <a:lstStyle/>
          <a:p>
            <a:r>
              <a:t>ios development training</a:t>
            </a:r>
          </a:p>
        </p:txBody>
      </p:sp>
      <p:sp>
        <p:nvSpPr>
          <p:cNvPr id="314" name="History and basic syntax"/>
          <p:cNvSpPr txBox="1">
            <a:spLocks noGrp="1"/>
          </p:cNvSpPr>
          <p:nvPr>
            <p:ph type="title"/>
          </p:nvPr>
        </p:nvSpPr>
        <p:spPr>
          <a:prstGeom prst="rect">
            <a:avLst/>
          </a:prstGeom>
        </p:spPr>
        <p:txBody>
          <a:bodyPr/>
          <a:lstStyle>
            <a:lvl1pPr defTabSz="685165">
              <a:spcBef>
                <a:spcPts val="3200"/>
              </a:spcBef>
              <a:defRPr sz="7221"/>
            </a:lvl1pPr>
          </a:lstStyle>
          <a:p>
            <a:r>
              <a:t>History and basic syntax</a:t>
            </a:r>
          </a:p>
        </p:txBody>
      </p:sp>
      <p:sp>
        <p:nvSpPr>
          <p:cNvPr id="315" name="Objective-C is a general-purpose, object-oriented programming language that adds Smalltalk-style messaging to the C programming language. This is the main programming language used by Apple for the OS X and iOS operating systems and their respective APIs"/>
          <p:cNvSpPr txBox="1">
            <a:spLocks noGrp="1"/>
          </p:cNvSpPr>
          <p:nvPr>
            <p:ph type="body" idx="1"/>
          </p:nvPr>
        </p:nvSpPr>
        <p:spPr>
          <a:xfrm>
            <a:off x="762000" y="3317806"/>
            <a:ext cx="22860000" cy="9498739"/>
          </a:xfrm>
          <a:prstGeom prst="rect">
            <a:avLst/>
          </a:prstGeom>
        </p:spPr>
        <p:txBody>
          <a:bodyPr/>
          <a:lstStyle/>
          <a:p>
            <a:pPr>
              <a:defRPr>
                <a:solidFill>
                  <a:srgbClr val="FFFFFF"/>
                </a:solidFill>
                <a:latin typeface="Helvetica"/>
                <a:ea typeface="Helvetica"/>
                <a:cs typeface="Helvetica"/>
                <a:sym typeface="Helvetica"/>
              </a:defRPr>
            </a:pPr>
            <a:r>
              <a:t>Objective-C is a general-purpose, object-oriented programming language that adds Smalltalk-style messaging to the C programming language. This is the main programming language used by Apple for the OS X and iOS operating systems and their respective APIs, Cocoa and Cocoa Touch.</a:t>
            </a:r>
          </a:p>
          <a:p>
            <a:pPr>
              <a:defRPr>
                <a:solidFill>
                  <a:srgbClr val="FFFFFF"/>
                </a:solidFill>
                <a:latin typeface="Helvetica"/>
                <a:ea typeface="Helvetica"/>
                <a:cs typeface="Helvetica"/>
                <a:sym typeface="Helvetica"/>
              </a:defRPr>
            </a:pPr>
            <a:r>
              <a:t>Syntax is so similar with C. Every algorithms or techniques you have and you do in C, will be compatible with the Objective-C.</a:t>
            </a:r>
          </a:p>
        </p:txBody>
      </p:sp>
    </p:spTree>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ios development training"/>
          <p:cNvSpPr txBox="1">
            <a:spLocks noGrp="1"/>
          </p:cNvSpPr>
          <p:nvPr>
            <p:ph type="body" idx="21"/>
          </p:nvPr>
        </p:nvSpPr>
        <p:spPr>
          <a:prstGeom prst="rect">
            <a:avLst/>
          </a:prstGeom>
        </p:spPr>
        <p:txBody>
          <a:bodyPr/>
          <a:lstStyle/>
          <a:p>
            <a:r>
              <a:t>ios development training</a:t>
            </a:r>
          </a:p>
        </p:txBody>
      </p:sp>
      <p:sp>
        <p:nvSpPr>
          <p:cNvPr id="318" name="Enums"/>
          <p:cNvSpPr txBox="1">
            <a:spLocks noGrp="1"/>
          </p:cNvSpPr>
          <p:nvPr>
            <p:ph type="title"/>
          </p:nvPr>
        </p:nvSpPr>
        <p:spPr>
          <a:prstGeom prst="rect">
            <a:avLst/>
          </a:prstGeom>
        </p:spPr>
        <p:txBody>
          <a:bodyPr/>
          <a:lstStyle>
            <a:lvl1pPr defTabSz="685165">
              <a:spcBef>
                <a:spcPts val="3200"/>
              </a:spcBef>
              <a:defRPr sz="7221"/>
            </a:lvl1pPr>
          </a:lstStyle>
          <a:p>
            <a:r>
              <a:t>Enums</a:t>
            </a:r>
          </a:p>
        </p:txBody>
      </p:sp>
      <p:sp>
        <p:nvSpPr>
          <p:cNvPr id="319" name="Enum, or enumerated value types, are the C way to define constants for fixed values, like days of the week, or available styles of table view cells. In an enum declaration, constants without explicit values will automatically be assigned values sequentia"/>
          <p:cNvSpPr txBox="1">
            <a:spLocks noGrp="1"/>
          </p:cNvSpPr>
          <p:nvPr>
            <p:ph type="body" sz="half" idx="1"/>
          </p:nvPr>
        </p:nvSpPr>
        <p:spPr>
          <a:xfrm>
            <a:off x="762000" y="3317806"/>
            <a:ext cx="9542860" cy="9498739"/>
          </a:xfrm>
          <a:prstGeom prst="rect">
            <a:avLst/>
          </a:prstGeom>
        </p:spPr>
        <p:txBody>
          <a:bodyPr/>
          <a:lstStyle>
            <a:lvl1pPr>
              <a:defRPr>
                <a:solidFill>
                  <a:srgbClr val="FFFFFF"/>
                </a:solidFill>
                <a:latin typeface="Helvetica"/>
                <a:ea typeface="Helvetica"/>
                <a:cs typeface="Helvetica"/>
                <a:sym typeface="Helvetica"/>
              </a:defRPr>
            </a:lvl1pPr>
          </a:lstStyle>
          <a:p>
            <a:r>
              <a:t>Enum, or enumerated value types, are the C way to define constants for fixed values, like days of the week, or available styles of table view cells. In an enum declaration, constants without explicit values will automatically be assigned values sequentially, starting from 0.</a:t>
            </a:r>
          </a:p>
        </p:txBody>
      </p:sp>
      <p:sp>
        <p:nvSpPr>
          <p:cNvPr id="320" name="typedef enum {…"/>
          <p:cNvSpPr txBox="1"/>
          <p:nvPr/>
        </p:nvSpPr>
        <p:spPr>
          <a:xfrm>
            <a:off x="11218671" y="3263900"/>
            <a:ext cx="9829786" cy="3225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defTabSz="344804">
              <a:spcBef>
                <a:spcPts val="0"/>
              </a:spcBef>
              <a:tabLst>
                <a:tab pos="342900" algn="l"/>
              </a:tabLst>
              <a:defRPr sz="3600">
                <a:solidFill>
                  <a:srgbClr val="C2349B"/>
                </a:solidFill>
                <a:latin typeface="Menlo Regular"/>
                <a:ea typeface="Menlo Regular"/>
                <a:cs typeface="Menlo Regular"/>
                <a:sym typeface="Menlo Regular"/>
              </a:defRPr>
            </a:pPr>
            <a:r>
              <a:t>typedef</a:t>
            </a:r>
            <a:r>
              <a:rPr>
                <a:solidFill>
                  <a:srgbClr val="FFFFFF"/>
                </a:solidFill>
              </a:rPr>
              <a:t> </a:t>
            </a:r>
            <a:r>
              <a:t>enum</a:t>
            </a:r>
            <a:r>
              <a:rPr>
                <a:solidFill>
                  <a:srgbClr val="FFFFFF"/>
                </a:solidFill>
              </a:rPr>
              <a:t> {</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UITableViewCellStyleDefault,</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UITableViewCellStyleValue1,</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UITableViewCellStyleValue2,</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UITableViewCellStyleSubtitle</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UITableViewCellStyle;</a:t>
            </a:r>
          </a:p>
        </p:txBody>
      </p:sp>
      <p:sp>
        <p:nvSpPr>
          <p:cNvPr id="321" name="typedef NS_ENUM(NSInteger, UITableViewCellStyle) {…"/>
          <p:cNvSpPr txBox="1"/>
          <p:nvPr/>
        </p:nvSpPr>
        <p:spPr>
          <a:xfrm>
            <a:off x="11318667" y="7296149"/>
            <a:ext cx="12730275" cy="307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344804">
              <a:spcBef>
                <a:spcPts val="0"/>
              </a:spcBef>
              <a:tabLst>
                <a:tab pos="342900" algn="l"/>
              </a:tabLst>
              <a:defRPr sz="3300">
                <a:solidFill>
                  <a:srgbClr val="FFFFFF"/>
                </a:solidFill>
                <a:latin typeface="Menlo Regular"/>
                <a:ea typeface="Menlo Regular"/>
                <a:cs typeface="Menlo Regular"/>
                <a:sym typeface="Menlo Regular"/>
              </a:defRPr>
            </a:pPr>
            <a:r>
              <a:rPr>
                <a:solidFill>
                  <a:srgbClr val="C2349B"/>
                </a:solidFill>
              </a:rPr>
              <a:t>typedef</a:t>
            </a:r>
            <a:r>
              <a:t> </a:t>
            </a:r>
            <a:r>
              <a:rPr>
                <a:solidFill>
                  <a:srgbClr val="C2349B"/>
                </a:solidFill>
              </a:rPr>
              <a:t>NS_ENUM</a:t>
            </a:r>
            <a:r>
              <a:t>(NSInteger, UITableViewCellStyle) {</a:t>
            </a:r>
          </a:p>
          <a:p>
            <a:pPr defTabSz="344804">
              <a:spcBef>
                <a:spcPts val="0"/>
              </a:spcBef>
              <a:tabLst>
                <a:tab pos="342900" algn="l"/>
              </a:tabLst>
              <a:defRPr sz="3300">
                <a:solidFill>
                  <a:srgbClr val="FFFFFF"/>
                </a:solidFill>
                <a:latin typeface="Menlo Regular"/>
                <a:ea typeface="Menlo Regular"/>
                <a:cs typeface="Menlo Regular"/>
                <a:sym typeface="Menlo Regular"/>
              </a:defRPr>
            </a:pPr>
            <a:r>
              <a:t>    UITableViewCellStyleDefault,</a:t>
            </a:r>
          </a:p>
          <a:p>
            <a:pPr defTabSz="344804">
              <a:spcBef>
                <a:spcPts val="0"/>
              </a:spcBef>
              <a:tabLst>
                <a:tab pos="342900" algn="l"/>
              </a:tabLst>
              <a:defRPr sz="3300">
                <a:solidFill>
                  <a:srgbClr val="FFFFFF"/>
                </a:solidFill>
                <a:latin typeface="Menlo Regular"/>
                <a:ea typeface="Menlo Regular"/>
                <a:cs typeface="Menlo Regular"/>
                <a:sym typeface="Menlo Regular"/>
              </a:defRPr>
            </a:pPr>
            <a:r>
              <a:t>    UITableViewCellStyleValue1,</a:t>
            </a:r>
          </a:p>
          <a:p>
            <a:pPr defTabSz="344804">
              <a:spcBef>
                <a:spcPts val="0"/>
              </a:spcBef>
              <a:tabLst>
                <a:tab pos="342900" algn="l"/>
              </a:tabLst>
              <a:defRPr sz="3300">
                <a:solidFill>
                  <a:srgbClr val="FFFFFF"/>
                </a:solidFill>
                <a:latin typeface="Menlo Regular"/>
                <a:ea typeface="Menlo Regular"/>
                <a:cs typeface="Menlo Regular"/>
                <a:sym typeface="Menlo Regular"/>
              </a:defRPr>
            </a:pPr>
            <a:r>
              <a:t>    UITableViewCellStyleValue2,</a:t>
            </a:r>
          </a:p>
          <a:p>
            <a:pPr defTabSz="344804">
              <a:spcBef>
                <a:spcPts val="0"/>
              </a:spcBef>
              <a:tabLst>
                <a:tab pos="342900" algn="l"/>
              </a:tabLst>
              <a:defRPr sz="3300">
                <a:solidFill>
                  <a:srgbClr val="FFFFFF"/>
                </a:solidFill>
                <a:latin typeface="Menlo Regular"/>
                <a:ea typeface="Menlo Regular"/>
                <a:cs typeface="Menlo Regular"/>
                <a:sym typeface="Menlo Regular"/>
              </a:defRPr>
            </a:pPr>
            <a:r>
              <a:t>    UITableViewCellStyleSubtitle</a:t>
            </a:r>
          </a:p>
          <a:p>
            <a:pPr defTabSz="344804">
              <a:spcBef>
                <a:spcPts val="0"/>
              </a:spcBef>
              <a:tabLst>
                <a:tab pos="342900" algn="l"/>
              </a:tabLst>
              <a:defRPr sz="3300">
                <a:solidFill>
                  <a:srgbClr val="FFFFFF"/>
                </a:solidFill>
                <a:latin typeface="Menlo Regular"/>
                <a:ea typeface="Menlo Regular"/>
                <a:cs typeface="Menlo Regular"/>
                <a:sym typeface="Menlo Regular"/>
              </a:defRPr>
            </a:pPr>
            <a:r>
              <a: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 name="appcode2.jpg" descr="appcode2.jpg"/>
          <p:cNvPicPr>
            <a:picLocks noChangeAspect="1"/>
          </p:cNvPicPr>
          <p:nvPr/>
        </p:nvPicPr>
        <p:blipFill>
          <a:blip r:embed="rId2"/>
          <a:stretch>
            <a:fillRect/>
          </a:stretch>
        </p:blipFill>
        <p:spPr>
          <a:xfrm>
            <a:off x="1036277" y="202462"/>
            <a:ext cx="22311446" cy="13311076"/>
          </a:xfrm>
          <a:prstGeom prst="rect">
            <a:avLst/>
          </a:prstGeom>
          <a:ln w="12700">
            <a:miter lim="400000"/>
          </a:ln>
        </p:spPr>
      </p:pic>
    </p:spTree>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ios development training"/>
          <p:cNvSpPr txBox="1">
            <a:spLocks noGrp="1"/>
          </p:cNvSpPr>
          <p:nvPr>
            <p:ph type="body" idx="21"/>
          </p:nvPr>
        </p:nvSpPr>
        <p:spPr>
          <a:prstGeom prst="rect">
            <a:avLst/>
          </a:prstGeom>
        </p:spPr>
        <p:txBody>
          <a:bodyPr/>
          <a:lstStyle/>
          <a:p>
            <a:r>
              <a:t>ios development training</a:t>
            </a:r>
          </a:p>
        </p:txBody>
      </p:sp>
      <p:sp>
        <p:nvSpPr>
          <p:cNvPr id="324" name="NSSTring"/>
          <p:cNvSpPr txBox="1">
            <a:spLocks noGrp="1"/>
          </p:cNvSpPr>
          <p:nvPr>
            <p:ph type="title"/>
          </p:nvPr>
        </p:nvSpPr>
        <p:spPr>
          <a:prstGeom prst="rect">
            <a:avLst/>
          </a:prstGeom>
        </p:spPr>
        <p:txBody>
          <a:bodyPr/>
          <a:lstStyle>
            <a:lvl1pPr defTabSz="685165">
              <a:spcBef>
                <a:spcPts val="3200"/>
              </a:spcBef>
              <a:defRPr sz="7221"/>
            </a:lvl1pPr>
          </a:lstStyle>
          <a:p>
            <a:r>
              <a:t>NSSTring</a:t>
            </a:r>
          </a:p>
        </p:txBody>
      </p:sp>
      <p:sp>
        <p:nvSpPr>
          <p:cNvPr id="325" name="The string in Objective-C programming language is represented using NSString and its subclass NSMutableString provides several ways for creating string objects. The simplest way to create a string object is to use the Objective-C @&quot;...&quot; construct. Exampl"/>
          <p:cNvSpPr txBox="1">
            <a:spLocks noGrp="1"/>
          </p:cNvSpPr>
          <p:nvPr>
            <p:ph type="body" sz="half" idx="1"/>
          </p:nvPr>
        </p:nvSpPr>
        <p:spPr>
          <a:xfrm>
            <a:off x="762000" y="3317806"/>
            <a:ext cx="11353987" cy="9498739"/>
          </a:xfrm>
          <a:prstGeom prst="rect">
            <a:avLst/>
          </a:prstGeom>
        </p:spPr>
        <p:txBody>
          <a:bodyPr/>
          <a:lstStyle/>
          <a:p>
            <a:pPr>
              <a:defRPr>
                <a:solidFill>
                  <a:srgbClr val="FFFFFF"/>
                </a:solidFill>
                <a:latin typeface="Helvetica"/>
                <a:ea typeface="Helvetica"/>
                <a:cs typeface="Helvetica"/>
                <a:sym typeface="Helvetica"/>
              </a:defRPr>
            </a:pPr>
            <a:r>
              <a:t>The string in Objective-C programming language is represented using NSString and its subclass NSMutableString provides several ways for creating string objects. The simplest way to create a string object is to use the Objective-C @"..." construct. Example:</a:t>
            </a:r>
          </a:p>
          <a:p>
            <a:pPr marL="0" lvl="3" indent="685800" defTabSz="344804">
              <a:spcBef>
                <a:spcPts val="0"/>
              </a:spcBef>
              <a:buClrTx/>
              <a:buSzTx/>
              <a:buFontTx/>
              <a:buNone/>
              <a:tabLst>
                <a:tab pos="342900" algn="l"/>
              </a:tabLst>
              <a:defRPr sz="3600">
                <a:solidFill>
                  <a:srgbClr val="FFFFFF"/>
                </a:solidFill>
                <a:latin typeface="Menlo Regular"/>
                <a:ea typeface="Menlo Regular"/>
                <a:cs typeface="Menlo Regular"/>
                <a:sym typeface="Menlo Regular"/>
              </a:defRPr>
            </a:pPr>
            <a:r>
              <a:t>NSString *greeting = @</a:t>
            </a:r>
            <a:r>
              <a:rPr>
                <a:solidFill>
                  <a:srgbClr val="E44347"/>
                </a:solidFill>
              </a:rPr>
              <a:t>"Hello, World!"</a:t>
            </a:r>
            <a:r>
              <a:t>;</a:t>
            </a:r>
          </a:p>
        </p:txBody>
      </p:sp>
      <p:sp>
        <p:nvSpPr>
          <p:cNvPr id="326" name="#import &lt;Foundation/Foundation.h&gt;…"/>
          <p:cNvSpPr txBox="1"/>
          <p:nvPr/>
        </p:nvSpPr>
        <p:spPr>
          <a:xfrm>
            <a:off x="12844271" y="3162300"/>
            <a:ext cx="11124606" cy="4546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344804">
              <a:spcBef>
                <a:spcPts val="0"/>
              </a:spcBef>
              <a:tabLst>
                <a:tab pos="342900" algn="l"/>
              </a:tabLst>
              <a:defRPr>
                <a:solidFill>
                  <a:srgbClr val="E44347"/>
                </a:solidFill>
                <a:latin typeface="Menlo Regular"/>
                <a:ea typeface="Menlo Regular"/>
                <a:cs typeface="Menlo Regular"/>
                <a:sym typeface="Menlo Regular"/>
              </a:defRPr>
            </a:pPr>
            <a:r>
              <a:rPr>
                <a:solidFill>
                  <a:srgbClr val="D28F5A"/>
                </a:solidFill>
              </a:rPr>
              <a:t>#import </a:t>
            </a:r>
            <a:r>
              <a:t>&lt;Foundation/Foundation.h&gt;</a:t>
            </a:r>
            <a:endParaRPr>
              <a:solidFill>
                <a:srgbClr val="D28F5A"/>
              </a:solidFill>
            </a:endParaRPr>
          </a:p>
          <a:p>
            <a:pPr defTabSz="344804">
              <a:spcBef>
                <a:spcPts val="0"/>
              </a:spcBef>
              <a:tabLst>
                <a:tab pos="342900" algn="l"/>
              </a:tabLst>
              <a:defRPr>
                <a:solidFill>
                  <a:srgbClr val="FFFFFF"/>
                </a:solidFill>
                <a:latin typeface="Menlo Regular"/>
                <a:ea typeface="Menlo Regular"/>
                <a:cs typeface="Menlo Regular"/>
                <a:sym typeface="Menlo Regular"/>
              </a:defRPr>
            </a:pPr>
            <a:endParaRPr>
              <a:solidFill>
                <a:srgbClr val="D28F5A"/>
              </a:solidFill>
            </a:endParaRPr>
          </a:p>
          <a:p>
            <a:pPr defTabSz="344804">
              <a:spcBef>
                <a:spcPts val="0"/>
              </a:spcBef>
              <a:tabLst>
                <a:tab pos="342900" algn="l"/>
              </a:tabLst>
              <a:defRPr>
                <a:solidFill>
                  <a:srgbClr val="FFFFFF"/>
                </a:solidFill>
                <a:latin typeface="Menlo Regular"/>
                <a:ea typeface="Menlo Regular"/>
                <a:cs typeface="Menlo Regular"/>
                <a:sym typeface="Menlo Regular"/>
              </a:defRPr>
            </a:pPr>
            <a:r>
              <a:rPr>
                <a:solidFill>
                  <a:srgbClr val="C2349B"/>
                </a:solidFill>
              </a:rPr>
              <a:t>int</a:t>
            </a:r>
            <a:r>
              <a:t> main () {</a:t>
            </a:r>
          </a:p>
          <a:p>
            <a:pPr defTabSz="344804">
              <a:spcBef>
                <a:spcPts val="0"/>
              </a:spcBef>
              <a:tabLst>
                <a:tab pos="342900" algn="l"/>
              </a:tabLst>
              <a:defRPr>
                <a:solidFill>
                  <a:srgbClr val="FFFFFF"/>
                </a:solidFill>
                <a:latin typeface="Menlo Regular"/>
                <a:ea typeface="Menlo Regular"/>
                <a:cs typeface="Menlo Regular"/>
                <a:sym typeface="Menlo Regular"/>
              </a:defRPr>
            </a:pPr>
            <a:r>
              <a:t>    NSString *greeting = @</a:t>
            </a:r>
            <a:r>
              <a:rPr>
                <a:solidFill>
                  <a:srgbClr val="E44347"/>
                </a:solidFill>
              </a:rPr>
              <a:t>"Hello"</a:t>
            </a:r>
            <a:r>
              <a:t>;</a:t>
            </a:r>
          </a:p>
          <a:p>
            <a:pPr defTabSz="344804">
              <a:spcBef>
                <a:spcPts val="0"/>
              </a:spcBef>
              <a:tabLst>
                <a:tab pos="342900" algn="l"/>
              </a:tabLst>
              <a:defRPr>
                <a:solidFill>
                  <a:srgbClr val="FFFFFF"/>
                </a:solidFill>
                <a:latin typeface="Menlo Regular"/>
                <a:ea typeface="Menlo Regular"/>
                <a:cs typeface="Menlo Regular"/>
                <a:sym typeface="Menlo Regular"/>
              </a:defRPr>
            </a:pPr>
            <a:r>
              <a:t>    </a:t>
            </a:r>
          </a:p>
          <a:p>
            <a:pPr defTabSz="344804">
              <a:spcBef>
                <a:spcPts val="0"/>
              </a:spcBef>
              <a:tabLst>
                <a:tab pos="342900" algn="l"/>
              </a:tabLst>
              <a:defRPr>
                <a:solidFill>
                  <a:srgbClr val="E44347"/>
                </a:solidFill>
                <a:latin typeface="Menlo Regular"/>
                <a:ea typeface="Menlo Regular"/>
                <a:cs typeface="Menlo Regular"/>
                <a:sym typeface="Menlo Regular"/>
              </a:defRPr>
            </a:pPr>
            <a:r>
              <a:rPr>
                <a:solidFill>
                  <a:srgbClr val="FFFFFF"/>
                </a:solidFill>
              </a:rPr>
              <a:t>    NSLog(@</a:t>
            </a:r>
            <a:r>
              <a:t>"Greeting message: %@\n"</a:t>
            </a:r>
            <a:r>
              <a:rPr>
                <a:solidFill>
                  <a:srgbClr val="FFFFFF"/>
                </a:solidFill>
              </a:rPr>
              <a:t>, greeting );</a:t>
            </a:r>
          </a:p>
          <a:p>
            <a:pPr defTabSz="344804">
              <a:spcBef>
                <a:spcPts val="0"/>
              </a:spcBef>
              <a:tabLst>
                <a:tab pos="342900" algn="l"/>
              </a:tabLst>
              <a:defRPr>
                <a:solidFill>
                  <a:srgbClr val="FFFFFF"/>
                </a:solidFill>
                <a:latin typeface="Menlo Regular"/>
                <a:ea typeface="Menlo Regular"/>
                <a:cs typeface="Menlo Regular"/>
                <a:sym typeface="Menlo Regular"/>
              </a:defRPr>
            </a:pPr>
            <a:r>
              <a:t>    </a:t>
            </a:r>
          </a:p>
          <a:p>
            <a:pPr defTabSz="344804">
              <a:spcBef>
                <a:spcPts val="0"/>
              </a:spcBef>
              <a:tabLst>
                <a:tab pos="342900" algn="l"/>
              </a:tabLst>
              <a:defRPr>
                <a:solidFill>
                  <a:srgbClr val="FFFFFF"/>
                </a:solidFill>
                <a:latin typeface="Menlo Regular"/>
                <a:ea typeface="Menlo Regular"/>
                <a:cs typeface="Menlo Regular"/>
                <a:sym typeface="Menlo Regular"/>
              </a:defRPr>
            </a:pPr>
            <a:r>
              <a:t>    return </a:t>
            </a:r>
            <a:r>
              <a:rPr>
                <a:solidFill>
                  <a:srgbClr val="8B84CF"/>
                </a:solidFill>
              </a:rPr>
              <a:t>0</a:t>
            </a:r>
            <a:r>
              <a:t>;</a:t>
            </a:r>
          </a:p>
          <a:p>
            <a:pPr defTabSz="344804">
              <a:spcBef>
                <a:spcPts val="0"/>
              </a:spcBef>
              <a:tabLst>
                <a:tab pos="342900" algn="l"/>
              </a:tabLst>
              <a:defRPr>
                <a:solidFill>
                  <a:srgbClr val="FFFFFF"/>
                </a:solidFill>
                <a:latin typeface="Menlo Regular"/>
                <a:ea typeface="Menlo Regular"/>
                <a:cs typeface="Menlo Regular"/>
                <a:sym typeface="Menlo Regular"/>
              </a:defRPr>
            </a:pPr>
            <a:r>
              <a:t>}</a:t>
            </a:r>
          </a:p>
        </p:txBody>
      </p:sp>
    </p:spTree>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ios development training"/>
          <p:cNvSpPr txBox="1">
            <a:spLocks noGrp="1"/>
          </p:cNvSpPr>
          <p:nvPr>
            <p:ph type="body" idx="21"/>
          </p:nvPr>
        </p:nvSpPr>
        <p:spPr>
          <a:prstGeom prst="rect">
            <a:avLst/>
          </a:prstGeom>
        </p:spPr>
        <p:txBody>
          <a:bodyPr/>
          <a:lstStyle/>
          <a:p>
            <a:r>
              <a:t>ios development training</a:t>
            </a:r>
          </a:p>
        </p:txBody>
      </p:sp>
      <p:sp>
        <p:nvSpPr>
          <p:cNvPr id="329" name="NSSTring methods"/>
          <p:cNvSpPr txBox="1">
            <a:spLocks noGrp="1"/>
          </p:cNvSpPr>
          <p:nvPr>
            <p:ph type="title"/>
          </p:nvPr>
        </p:nvSpPr>
        <p:spPr>
          <a:prstGeom prst="rect">
            <a:avLst/>
          </a:prstGeom>
        </p:spPr>
        <p:txBody>
          <a:bodyPr/>
          <a:lstStyle>
            <a:lvl1pPr defTabSz="685165">
              <a:spcBef>
                <a:spcPts val="3200"/>
              </a:spcBef>
              <a:defRPr sz="7221"/>
            </a:lvl1pPr>
          </a:lstStyle>
          <a:p>
            <a:r>
              <a:t>NSSTring methods</a:t>
            </a:r>
          </a:p>
        </p:txBody>
      </p:sp>
      <p:pic>
        <p:nvPicPr>
          <p:cNvPr id="330" name="Screen Shot 2017-08-11 at 3.18.03 PM.png" descr="Screen Shot 2017-08-11 at 3.18.03 PM.png"/>
          <p:cNvPicPr>
            <a:picLocks noChangeAspect="1"/>
          </p:cNvPicPr>
          <p:nvPr/>
        </p:nvPicPr>
        <p:blipFill>
          <a:blip r:embed="rId2"/>
          <a:stretch>
            <a:fillRect/>
          </a:stretch>
        </p:blipFill>
        <p:spPr>
          <a:xfrm>
            <a:off x="836215" y="3195556"/>
            <a:ext cx="9059092" cy="9966488"/>
          </a:xfrm>
          <a:prstGeom prst="rect">
            <a:avLst/>
          </a:prstGeom>
          <a:ln w="12700">
            <a:miter lim="400000"/>
          </a:ln>
        </p:spPr>
      </p:pic>
      <p:pic>
        <p:nvPicPr>
          <p:cNvPr id="331" name="Screen Shot 2017-08-11 at 3.19.34 PM.png" descr="Screen Shot 2017-08-11 at 3.19.34 PM.png"/>
          <p:cNvPicPr>
            <a:picLocks noChangeAspect="1"/>
          </p:cNvPicPr>
          <p:nvPr/>
        </p:nvPicPr>
        <p:blipFill>
          <a:blip r:embed="rId3"/>
          <a:stretch>
            <a:fillRect/>
          </a:stretch>
        </p:blipFill>
        <p:spPr>
          <a:xfrm>
            <a:off x="12097146" y="1988336"/>
            <a:ext cx="9059092" cy="11271543"/>
          </a:xfrm>
          <a:prstGeom prst="rect">
            <a:avLst/>
          </a:prstGeom>
          <a:ln w="12700">
            <a:miter lim="400000"/>
          </a:ln>
        </p:spPr>
      </p:pic>
    </p:spTree>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ios development training"/>
          <p:cNvSpPr txBox="1">
            <a:spLocks noGrp="1"/>
          </p:cNvSpPr>
          <p:nvPr>
            <p:ph type="body" idx="21"/>
          </p:nvPr>
        </p:nvSpPr>
        <p:spPr>
          <a:prstGeom prst="rect">
            <a:avLst/>
          </a:prstGeom>
        </p:spPr>
        <p:txBody>
          <a:bodyPr/>
          <a:lstStyle/>
          <a:p>
            <a:r>
              <a:t>ios development training</a:t>
            </a:r>
          </a:p>
        </p:txBody>
      </p:sp>
      <p:sp>
        <p:nvSpPr>
          <p:cNvPr id="334" name="NSSTring methods"/>
          <p:cNvSpPr txBox="1">
            <a:spLocks noGrp="1"/>
          </p:cNvSpPr>
          <p:nvPr>
            <p:ph type="title"/>
          </p:nvPr>
        </p:nvSpPr>
        <p:spPr>
          <a:prstGeom prst="rect">
            <a:avLst/>
          </a:prstGeom>
        </p:spPr>
        <p:txBody>
          <a:bodyPr/>
          <a:lstStyle>
            <a:lvl1pPr defTabSz="685165">
              <a:spcBef>
                <a:spcPts val="3200"/>
              </a:spcBef>
              <a:defRPr sz="7221"/>
            </a:lvl1pPr>
          </a:lstStyle>
          <a:p>
            <a:r>
              <a:t>NSSTring methods</a:t>
            </a:r>
          </a:p>
        </p:txBody>
      </p:sp>
      <p:pic>
        <p:nvPicPr>
          <p:cNvPr id="335" name="Screen Shot 2017-08-11 at 3.18.03 PM.png" descr="Screen Shot 2017-08-11 at 3.18.03 PM.png"/>
          <p:cNvPicPr>
            <a:picLocks noChangeAspect="1"/>
          </p:cNvPicPr>
          <p:nvPr/>
        </p:nvPicPr>
        <p:blipFill>
          <a:blip r:embed="rId2"/>
          <a:stretch>
            <a:fillRect/>
          </a:stretch>
        </p:blipFill>
        <p:spPr>
          <a:xfrm>
            <a:off x="836215" y="3195556"/>
            <a:ext cx="9059092" cy="9966488"/>
          </a:xfrm>
          <a:prstGeom prst="rect">
            <a:avLst/>
          </a:prstGeom>
          <a:ln w="12700">
            <a:miter lim="400000"/>
          </a:ln>
        </p:spPr>
      </p:pic>
      <p:pic>
        <p:nvPicPr>
          <p:cNvPr id="336" name="Screen Shot 2017-08-11 at 3.19.34 PM.png" descr="Screen Shot 2017-08-11 at 3.19.34 PM.png"/>
          <p:cNvPicPr>
            <a:picLocks noChangeAspect="1"/>
          </p:cNvPicPr>
          <p:nvPr/>
        </p:nvPicPr>
        <p:blipFill>
          <a:blip r:embed="rId3"/>
          <a:stretch>
            <a:fillRect/>
          </a:stretch>
        </p:blipFill>
        <p:spPr>
          <a:xfrm>
            <a:off x="12097146" y="1988336"/>
            <a:ext cx="9059092" cy="11271543"/>
          </a:xfrm>
          <a:prstGeom prst="rect">
            <a:avLst/>
          </a:prstGeom>
          <a:ln w="12700">
            <a:miter lim="400000"/>
          </a:ln>
        </p:spPr>
      </p:pic>
    </p:spTree>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ios development training"/>
          <p:cNvSpPr txBox="1">
            <a:spLocks noGrp="1"/>
          </p:cNvSpPr>
          <p:nvPr>
            <p:ph type="body" idx="21"/>
          </p:nvPr>
        </p:nvSpPr>
        <p:spPr>
          <a:prstGeom prst="rect">
            <a:avLst/>
          </a:prstGeom>
        </p:spPr>
        <p:txBody>
          <a:bodyPr/>
          <a:lstStyle/>
          <a:p>
            <a:r>
              <a:t>ios development training</a:t>
            </a:r>
          </a:p>
        </p:txBody>
      </p:sp>
      <p:sp>
        <p:nvSpPr>
          <p:cNvPr id="339" name="NSSTring Example"/>
          <p:cNvSpPr txBox="1">
            <a:spLocks noGrp="1"/>
          </p:cNvSpPr>
          <p:nvPr>
            <p:ph type="title"/>
          </p:nvPr>
        </p:nvSpPr>
        <p:spPr>
          <a:prstGeom prst="rect">
            <a:avLst/>
          </a:prstGeom>
        </p:spPr>
        <p:txBody>
          <a:bodyPr/>
          <a:lstStyle>
            <a:lvl1pPr defTabSz="685165">
              <a:spcBef>
                <a:spcPts val="3200"/>
              </a:spcBef>
              <a:defRPr sz="7221"/>
            </a:lvl1pPr>
          </a:lstStyle>
          <a:p>
            <a:r>
              <a:t>NSSTring Example</a:t>
            </a:r>
          </a:p>
        </p:txBody>
      </p:sp>
      <p:sp>
        <p:nvSpPr>
          <p:cNvPr id="340" name="#import &lt;Foundation/Foundation.h&gt;…"/>
          <p:cNvSpPr txBox="1"/>
          <p:nvPr/>
        </p:nvSpPr>
        <p:spPr>
          <a:xfrm>
            <a:off x="855472" y="3505199"/>
            <a:ext cx="12072715" cy="9347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344804">
              <a:spcBef>
                <a:spcPts val="0"/>
              </a:spcBef>
              <a:tabLst>
                <a:tab pos="342900" algn="l"/>
              </a:tabLst>
              <a:defRPr sz="2300">
                <a:solidFill>
                  <a:srgbClr val="E44347"/>
                </a:solidFill>
                <a:latin typeface="Menlo Regular"/>
                <a:ea typeface="Menlo Regular"/>
                <a:cs typeface="Menlo Regular"/>
                <a:sym typeface="Menlo Regular"/>
              </a:defRPr>
            </a:pPr>
            <a:r>
              <a:rPr>
                <a:solidFill>
                  <a:srgbClr val="D28F5A"/>
                </a:solidFill>
              </a:rPr>
              <a:t>#import </a:t>
            </a:r>
            <a:r>
              <a:t>&lt;Foundation/Foundation.h&gt;</a:t>
            </a:r>
            <a:endParaRPr>
              <a:solidFill>
                <a:srgbClr val="D28F5A"/>
              </a:solidFill>
            </a:endParaRPr>
          </a:p>
          <a:p>
            <a:pPr defTabSz="344804">
              <a:spcBef>
                <a:spcPts val="0"/>
              </a:spcBef>
              <a:tabLst>
                <a:tab pos="342900" algn="l"/>
              </a:tabLst>
              <a:defRPr sz="2300">
                <a:solidFill>
                  <a:srgbClr val="FFFFFF"/>
                </a:solidFill>
                <a:latin typeface="Menlo Regular"/>
                <a:ea typeface="Menlo Regular"/>
                <a:cs typeface="Menlo Regular"/>
                <a:sym typeface="Menlo Regular"/>
              </a:defRPr>
            </a:pPr>
            <a:endParaRPr>
              <a:solidFill>
                <a:srgbClr val="D28F5A"/>
              </a:solidFill>
            </a:endParaRPr>
          </a:p>
          <a:p>
            <a:pPr defTabSz="344804">
              <a:spcBef>
                <a:spcPts val="0"/>
              </a:spcBef>
              <a:tabLst>
                <a:tab pos="342900" algn="l"/>
              </a:tabLst>
              <a:defRPr sz="2300">
                <a:solidFill>
                  <a:srgbClr val="FFFFFF"/>
                </a:solidFill>
                <a:latin typeface="Menlo Regular"/>
                <a:ea typeface="Menlo Regular"/>
                <a:cs typeface="Menlo Regular"/>
                <a:sym typeface="Menlo Regular"/>
              </a:defRPr>
            </a:pPr>
            <a:r>
              <a:rPr>
                <a:solidFill>
                  <a:srgbClr val="C2349B"/>
                </a:solidFill>
              </a:rPr>
              <a:t>int</a:t>
            </a:r>
            <a:r>
              <a:t> main () {</a:t>
            </a:r>
          </a:p>
          <a:p>
            <a:pPr defTabSz="344804">
              <a:spcBef>
                <a:spcPts val="0"/>
              </a:spcBef>
              <a:tabLst>
                <a:tab pos="342900" algn="l"/>
              </a:tabLst>
              <a:defRPr sz="2300">
                <a:solidFill>
                  <a:srgbClr val="C2349B"/>
                </a:solidFill>
                <a:latin typeface="Menlo Regular"/>
                <a:ea typeface="Menlo Regular"/>
                <a:cs typeface="Menlo Regular"/>
                <a:sym typeface="Menlo Regular"/>
              </a:defRPr>
            </a:pPr>
            <a:r>
              <a:rPr>
                <a:solidFill>
                  <a:srgbClr val="FFFFFF"/>
                </a:solidFill>
              </a:rPr>
              <a:t>    </a:t>
            </a:r>
            <a:r>
              <a:t>@autoreleasepool</a:t>
            </a:r>
            <a:r>
              <a:rPr>
                <a:solidFill>
                  <a:srgbClr val="FFFFFF"/>
                </a:solidFill>
              </a:rPr>
              <a:t> {</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        </a:t>
            </a:r>
            <a:r>
              <a:rPr>
                <a:solidFill>
                  <a:srgbClr val="00AFCA"/>
                </a:solidFill>
              </a:rPr>
              <a:t>NSString</a:t>
            </a:r>
            <a:r>
              <a:t> *str1 = </a:t>
            </a:r>
            <a:r>
              <a:rPr>
                <a:solidFill>
                  <a:srgbClr val="E44347"/>
                </a:solidFill>
              </a:rPr>
              <a:t>@"Hello"</a:t>
            </a:r>
            <a:r>
              <a:t>;</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        </a:t>
            </a:r>
            <a:r>
              <a:rPr>
                <a:solidFill>
                  <a:srgbClr val="00AFCA"/>
                </a:solidFill>
              </a:rPr>
              <a:t>NSString</a:t>
            </a:r>
            <a:r>
              <a:t> *str2 = </a:t>
            </a:r>
            <a:r>
              <a:rPr>
                <a:solidFill>
                  <a:srgbClr val="E44347"/>
                </a:solidFill>
              </a:rPr>
              <a:t>@"World"</a:t>
            </a:r>
            <a:r>
              <a:t>;</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        </a:t>
            </a:r>
            <a:r>
              <a:rPr>
                <a:solidFill>
                  <a:srgbClr val="00AFCA"/>
                </a:solidFill>
              </a:rPr>
              <a:t>NSString</a:t>
            </a:r>
            <a:r>
              <a:t> *str3;</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        </a:t>
            </a:r>
            <a:r>
              <a:rPr>
                <a:solidFill>
                  <a:srgbClr val="C2349B"/>
                </a:solidFill>
              </a:rPr>
              <a:t>int</a:t>
            </a:r>
            <a:r>
              <a:t>  len ;</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        </a:t>
            </a:r>
          </a:p>
          <a:p>
            <a:pPr defTabSz="344804">
              <a:spcBef>
                <a:spcPts val="0"/>
              </a:spcBef>
              <a:tabLst>
                <a:tab pos="342900" algn="l"/>
              </a:tabLst>
              <a:defRPr sz="2300">
                <a:solidFill>
                  <a:srgbClr val="4DBF56"/>
                </a:solidFill>
                <a:latin typeface="Menlo Regular"/>
                <a:ea typeface="Menlo Regular"/>
                <a:cs typeface="Menlo Regular"/>
                <a:sym typeface="Menlo Regular"/>
              </a:defRPr>
            </a:pPr>
            <a:r>
              <a:rPr>
                <a:solidFill>
                  <a:srgbClr val="FFFFFF"/>
                </a:solidFill>
              </a:rPr>
              <a:t>        </a:t>
            </a:r>
            <a:r>
              <a:t>/* uppercase string */</a:t>
            </a:r>
            <a:endParaRPr>
              <a:solidFill>
                <a:srgbClr val="FFFFFF"/>
              </a:solidFill>
            </a:endParaRPr>
          </a:p>
          <a:p>
            <a:pPr defTabSz="344804">
              <a:spcBef>
                <a:spcPts val="0"/>
              </a:spcBef>
              <a:tabLst>
                <a:tab pos="342900" algn="l"/>
              </a:tabLst>
              <a:defRPr sz="2300">
                <a:solidFill>
                  <a:srgbClr val="FFFFFF"/>
                </a:solidFill>
                <a:latin typeface="Menlo Regular"/>
                <a:ea typeface="Menlo Regular"/>
                <a:cs typeface="Menlo Regular"/>
                <a:sym typeface="Menlo Regular"/>
              </a:defRPr>
            </a:pPr>
            <a:r>
              <a:t>        str3 = [str2 </a:t>
            </a:r>
            <a:r>
              <a:rPr>
                <a:solidFill>
                  <a:srgbClr val="00AFCA"/>
                </a:solidFill>
              </a:rPr>
              <a:t>uppercaseString</a:t>
            </a:r>
            <a:r>
              <a:t>];</a:t>
            </a:r>
          </a:p>
          <a:p>
            <a:pPr defTabSz="344804">
              <a:spcBef>
                <a:spcPts val="0"/>
              </a:spcBef>
              <a:tabLst>
                <a:tab pos="342900" algn="l"/>
              </a:tabLst>
              <a:defRPr sz="2300">
                <a:solidFill>
                  <a:srgbClr val="E44347"/>
                </a:solidFill>
                <a:latin typeface="Menlo Regular"/>
                <a:ea typeface="Menlo Regular"/>
                <a:cs typeface="Menlo Regular"/>
                <a:sym typeface="Menlo Regular"/>
              </a:defRPr>
            </a:pPr>
            <a:r>
              <a:rPr>
                <a:solidFill>
                  <a:srgbClr val="FFFFFF"/>
                </a:solidFill>
              </a:rPr>
              <a:t>        </a:t>
            </a:r>
            <a:r>
              <a:rPr>
                <a:solidFill>
                  <a:srgbClr val="00AFCA"/>
                </a:solidFill>
              </a:rPr>
              <a:t>NSLog</a:t>
            </a:r>
            <a:r>
              <a:rPr>
                <a:solidFill>
                  <a:srgbClr val="FFFFFF"/>
                </a:solidFill>
              </a:rPr>
              <a:t>(</a:t>
            </a:r>
            <a:r>
              <a:t>@"Uppercase String :  %@\n"</a:t>
            </a:r>
            <a:r>
              <a:rPr>
                <a:solidFill>
                  <a:srgbClr val="FFFFFF"/>
                </a:solidFill>
              </a:rPr>
              <a:t>, str3 );</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        </a:t>
            </a:r>
          </a:p>
          <a:p>
            <a:pPr defTabSz="344804">
              <a:spcBef>
                <a:spcPts val="0"/>
              </a:spcBef>
              <a:tabLst>
                <a:tab pos="342900" algn="l"/>
              </a:tabLst>
              <a:defRPr sz="2300">
                <a:solidFill>
                  <a:srgbClr val="4DBF56"/>
                </a:solidFill>
                <a:latin typeface="Menlo Regular"/>
                <a:ea typeface="Menlo Regular"/>
                <a:cs typeface="Menlo Regular"/>
                <a:sym typeface="Menlo Regular"/>
              </a:defRPr>
            </a:pPr>
            <a:r>
              <a:rPr>
                <a:solidFill>
                  <a:srgbClr val="FFFFFF"/>
                </a:solidFill>
              </a:rPr>
              <a:t>        </a:t>
            </a:r>
            <a:r>
              <a:t>/* concatenates str1 and str2 */</a:t>
            </a:r>
            <a:endParaRPr>
              <a:solidFill>
                <a:srgbClr val="FFFFFF"/>
              </a:solidFill>
            </a:endParaRPr>
          </a:p>
          <a:p>
            <a:pPr defTabSz="344804">
              <a:spcBef>
                <a:spcPts val="0"/>
              </a:spcBef>
              <a:tabLst>
                <a:tab pos="342900" algn="l"/>
              </a:tabLst>
              <a:defRPr sz="2300">
                <a:solidFill>
                  <a:srgbClr val="00AFCA"/>
                </a:solidFill>
                <a:latin typeface="Menlo Regular"/>
                <a:ea typeface="Menlo Regular"/>
                <a:cs typeface="Menlo Regular"/>
                <a:sym typeface="Menlo Regular"/>
              </a:defRPr>
            </a:pPr>
            <a:r>
              <a:rPr>
                <a:solidFill>
                  <a:srgbClr val="FFFFFF"/>
                </a:solidFill>
              </a:rPr>
              <a:t>        str3 = [str1 </a:t>
            </a:r>
            <a:r>
              <a:t>stringByAppendingFormat</a:t>
            </a:r>
            <a:r>
              <a:rPr>
                <a:solidFill>
                  <a:srgbClr val="FFFFFF"/>
                </a:solidFill>
              </a:rPr>
              <a:t>:</a:t>
            </a:r>
            <a:r>
              <a:rPr>
                <a:solidFill>
                  <a:srgbClr val="E44347"/>
                </a:solidFill>
              </a:rPr>
              <a:t>@"World"</a:t>
            </a:r>
            <a:r>
              <a:rPr>
                <a:solidFill>
                  <a:srgbClr val="FFFFFF"/>
                </a:solidFill>
              </a:rPr>
              <a:t>];</a:t>
            </a:r>
          </a:p>
          <a:p>
            <a:pPr defTabSz="344804">
              <a:spcBef>
                <a:spcPts val="0"/>
              </a:spcBef>
              <a:tabLst>
                <a:tab pos="342900" algn="l"/>
              </a:tabLst>
              <a:defRPr sz="2300">
                <a:solidFill>
                  <a:srgbClr val="E44347"/>
                </a:solidFill>
                <a:latin typeface="Menlo Regular"/>
                <a:ea typeface="Menlo Regular"/>
                <a:cs typeface="Menlo Regular"/>
                <a:sym typeface="Menlo Regular"/>
              </a:defRPr>
            </a:pPr>
            <a:r>
              <a:rPr>
                <a:solidFill>
                  <a:srgbClr val="FFFFFF"/>
                </a:solidFill>
              </a:rPr>
              <a:t>        </a:t>
            </a:r>
            <a:r>
              <a:rPr>
                <a:solidFill>
                  <a:srgbClr val="00AFCA"/>
                </a:solidFill>
              </a:rPr>
              <a:t>NSLog</a:t>
            </a:r>
            <a:r>
              <a:rPr>
                <a:solidFill>
                  <a:srgbClr val="FFFFFF"/>
                </a:solidFill>
              </a:rPr>
              <a:t>(</a:t>
            </a:r>
            <a:r>
              <a:t>@"Concatenated string:   %@\n"</a:t>
            </a:r>
            <a:r>
              <a:rPr>
                <a:solidFill>
                  <a:srgbClr val="FFFFFF"/>
                </a:solidFill>
              </a:rPr>
              <a:t>, str3 );</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        </a:t>
            </a:r>
          </a:p>
          <a:p>
            <a:pPr defTabSz="344804">
              <a:spcBef>
                <a:spcPts val="0"/>
              </a:spcBef>
              <a:tabLst>
                <a:tab pos="342900" algn="l"/>
              </a:tabLst>
              <a:defRPr sz="2300">
                <a:solidFill>
                  <a:srgbClr val="4DBF56"/>
                </a:solidFill>
                <a:latin typeface="Menlo Regular"/>
                <a:ea typeface="Menlo Regular"/>
                <a:cs typeface="Menlo Regular"/>
                <a:sym typeface="Menlo Regular"/>
              </a:defRPr>
            </a:pPr>
            <a:r>
              <a:rPr>
                <a:solidFill>
                  <a:srgbClr val="FFFFFF"/>
                </a:solidFill>
              </a:rPr>
              <a:t>        </a:t>
            </a:r>
            <a:r>
              <a:t>/* total length of str3 after concatenation */</a:t>
            </a:r>
            <a:endParaRPr>
              <a:solidFill>
                <a:srgbClr val="FFFFFF"/>
              </a:solidFill>
            </a:endParaRPr>
          </a:p>
          <a:p>
            <a:pPr defTabSz="344804">
              <a:spcBef>
                <a:spcPts val="0"/>
              </a:spcBef>
              <a:tabLst>
                <a:tab pos="342900" algn="l"/>
              </a:tabLst>
              <a:defRPr sz="2300">
                <a:solidFill>
                  <a:srgbClr val="FFFFFF"/>
                </a:solidFill>
                <a:latin typeface="Menlo Regular"/>
                <a:ea typeface="Menlo Regular"/>
                <a:cs typeface="Menlo Regular"/>
                <a:sym typeface="Menlo Regular"/>
              </a:defRPr>
            </a:pPr>
            <a:r>
              <a:t>        len = [str3 </a:t>
            </a:r>
            <a:r>
              <a:rPr>
                <a:solidFill>
                  <a:srgbClr val="00AFCA"/>
                </a:solidFill>
              </a:rPr>
              <a:t>length</a:t>
            </a:r>
            <a:r>
              <a:t>];</a:t>
            </a:r>
          </a:p>
          <a:p>
            <a:pPr defTabSz="344804">
              <a:spcBef>
                <a:spcPts val="0"/>
              </a:spcBef>
              <a:tabLst>
                <a:tab pos="342900" algn="l"/>
              </a:tabLst>
              <a:defRPr sz="2300">
                <a:solidFill>
                  <a:srgbClr val="E44347"/>
                </a:solidFill>
                <a:latin typeface="Menlo Regular"/>
                <a:ea typeface="Menlo Regular"/>
                <a:cs typeface="Menlo Regular"/>
                <a:sym typeface="Menlo Regular"/>
              </a:defRPr>
            </a:pPr>
            <a:r>
              <a:rPr>
                <a:solidFill>
                  <a:srgbClr val="FFFFFF"/>
                </a:solidFill>
              </a:rPr>
              <a:t>        </a:t>
            </a:r>
            <a:r>
              <a:rPr>
                <a:solidFill>
                  <a:srgbClr val="00AFCA"/>
                </a:solidFill>
              </a:rPr>
              <a:t>NSLog</a:t>
            </a:r>
            <a:r>
              <a:rPr>
                <a:solidFill>
                  <a:srgbClr val="FFFFFF"/>
                </a:solidFill>
              </a:rPr>
              <a:t>(</a:t>
            </a:r>
            <a:r>
              <a:t>@"Length of Str3 :  %d\n"</a:t>
            </a:r>
            <a:r>
              <a:rPr>
                <a:solidFill>
                  <a:srgbClr val="FFFFFF"/>
                </a:solidFill>
              </a:rPr>
              <a:t>, len );</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        </a:t>
            </a:r>
          </a:p>
          <a:p>
            <a:pPr defTabSz="344804">
              <a:spcBef>
                <a:spcPts val="0"/>
              </a:spcBef>
              <a:tabLst>
                <a:tab pos="342900" algn="l"/>
              </a:tabLst>
              <a:defRPr sz="2300">
                <a:solidFill>
                  <a:srgbClr val="4DBF56"/>
                </a:solidFill>
                <a:latin typeface="Menlo Regular"/>
                <a:ea typeface="Menlo Regular"/>
                <a:cs typeface="Menlo Regular"/>
                <a:sym typeface="Menlo Regular"/>
              </a:defRPr>
            </a:pPr>
            <a:r>
              <a:rPr>
                <a:solidFill>
                  <a:srgbClr val="FFFFFF"/>
                </a:solidFill>
              </a:rPr>
              <a:t>        </a:t>
            </a:r>
            <a:r>
              <a:t>/* InitWithFormat */</a:t>
            </a:r>
            <a:endParaRPr>
              <a:solidFill>
                <a:srgbClr val="FFFFFF"/>
              </a:solidFill>
            </a:endParaRPr>
          </a:p>
          <a:p>
            <a:pPr defTabSz="344804">
              <a:spcBef>
                <a:spcPts val="0"/>
              </a:spcBef>
              <a:tabLst>
                <a:tab pos="342900" algn="l"/>
              </a:tabLst>
              <a:defRPr sz="2300">
                <a:solidFill>
                  <a:srgbClr val="FFFFFF"/>
                </a:solidFill>
                <a:latin typeface="Menlo Regular"/>
                <a:ea typeface="Menlo Regular"/>
                <a:cs typeface="Menlo Regular"/>
                <a:sym typeface="Menlo Regular"/>
              </a:defRPr>
            </a:pPr>
            <a:r>
              <a:t>        str3 = [[</a:t>
            </a:r>
            <a:r>
              <a:rPr>
                <a:solidFill>
                  <a:srgbClr val="00AFCA"/>
                </a:solidFill>
              </a:rPr>
              <a:t>NSString</a:t>
            </a:r>
            <a:r>
              <a:t> </a:t>
            </a:r>
            <a:r>
              <a:rPr>
                <a:solidFill>
                  <a:srgbClr val="00AFCA"/>
                </a:solidFill>
              </a:rPr>
              <a:t>alloc</a:t>
            </a:r>
            <a:r>
              <a:t>] </a:t>
            </a:r>
            <a:r>
              <a:rPr>
                <a:solidFill>
                  <a:srgbClr val="00AFCA"/>
                </a:solidFill>
              </a:rPr>
              <a:t>initWithFormat</a:t>
            </a:r>
            <a:r>
              <a:t>:</a:t>
            </a:r>
            <a:r>
              <a:rPr>
                <a:solidFill>
                  <a:srgbClr val="E44347"/>
                </a:solidFill>
              </a:rPr>
              <a:t>@"%@ %@"</a:t>
            </a:r>
            <a:r>
              <a:t>,str1,str2];</a:t>
            </a:r>
          </a:p>
          <a:p>
            <a:pPr defTabSz="344804">
              <a:spcBef>
                <a:spcPts val="0"/>
              </a:spcBef>
              <a:tabLst>
                <a:tab pos="342900" algn="l"/>
              </a:tabLst>
              <a:defRPr sz="2300">
                <a:solidFill>
                  <a:srgbClr val="E44347"/>
                </a:solidFill>
                <a:latin typeface="Menlo Regular"/>
                <a:ea typeface="Menlo Regular"/>
                <a:cs typeface="Menlo Regular"/>
                <a:sym typeface="Menlo Regular"/>
              </a:defRPr>
            </a:pPr>
            <a:r>
              <a:rPr>
                <a:solidFill>
                  <a:srgbClr val="FFFFFF"/>
                </a:solidFill>
              </a:rPr>
              <a:t>        </a:t>
            </a:r>
            <a:r>
              <a:rPr>
                <a:solidFill>
                  <a:srgbClr val="00AFCA"/>
                </a:solidFill>
              </a:rPr>
              <a:t>NSLog</a:t>
            </a:r>
            <a:r>
              <a:rPr>
                <a:solidFill>
                  <a:srgbClr val="FFFFFF"/>
                </a:solidFill>
              </a:rPr>
              <a:t>(</a:t>
            </a:r>
            <a:r>
              <a:t>@"Using initWithFormat:   %@\n"</a:t>
            </a:r>
            <a:r>
              <a:rPr>
                <a:solidFill>
                  <a:srgbClr val="FFFFFF"/>
                </a:solidFill>
              </a:rPr>
              <a:t>, str3 );</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    }</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    </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    return </a:t>
            </a:r>
            <a:r>
              <a:rPr>
                <a:solidFill>
                  <a:srgbClr val="8B84CF"/>
                </a:solidFill>
              </a:rPr>
              <a:t>0</a:t>
            </a:r>
            <a:r>
              <a:t>;</a:t>
            </a:r>
          </a:p>
          <a:p>
            <a:pPr defTabSz="344804">
              <a:spcBef>
                <a:spcPts val="0"/>
              </a:spcBef>
              <a:tabLst>
                <a:tab pos="342900" algn="l"/>
              </a:tabLst>
              <a:defRPr sz="2300">
                <a:solidFill>
                  <a:srgbClr val="FFFFFF"/>
                </a:solidFill>
                <a:latin typeface="Menlo Regular"/>
                <a:ea typeface="Menlo Regular"/>
                <a:cs typeface="Menlo Regular"/>
                <a:sym typeface="Menlo Regular"/>
              </a:defRPr>
            </a:pPr>
            <a:r>
              <a:t>}</a:t>
            </a:r>
          </a:p>
        </p:txBody>
      </p:sp>
    </p:spTree>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ios development training"/>
          <p:cNvSpPr txBox="1">
            <a:spLocks noGrp="1"/>
          </p:cNvSpPr>
          <p:nvPr>
            <p:ph type="body" idx="21"/>
          </p:nvPr>
        </p:nvSpPr>
        <p:spPr>
          <a:prstGeom prst="rect">
            <a:avLst/>
          </a:prstGeom>
        </p:spPr>
        <p:txBody>
          <a:bodyPr/>
          <a:lstStyle/>
          <a:p>
            <a:r>
              <a:t>ios development training</a:t>
            </a:r>
          </a:p>
        </p:txBody>
      </p:sp>
      <p:sp>
        <p:nvSpPr>
          <p:cNvPr id="343" name="Structures"/>
          <p:cNvSpPr txBox="1">
            <a:spLocks noGrp="1"/>
          </p:cNvSpPr>
          <p:nvPr>
            <p:ph type="title"/>
          </p:nvPr>
        </p:nvSpPr>
        <p:spPr>
          <a:prstGeom prst="rect">
            <a:avLst/>
          </a:prstGeom>
        </p:spPr>
        <p:txBody>
          <a:bodyPr/>
          <a:lstStyle>
            <a:lvl1pPr defTabSz="685165">
              <a:spcBef>
                <a:spcPts val="3200"/>
              </a:spcBef>
              <a:defRPr sz="7221"/>
            </a:lvl1pPr>
          </a:lstStyle>
          <a:p>
            <a:r>
              <a:t>Structures</a:t>
            </a:r>
          </a:p>
        </p:txBody>
      </p:sp>
      <p:sp>
        <p:nvSpPr>
          <p:cNvPr id="344" name="Structure is another user-defined data type available in Objective-C programming which allows you to combine data items of different kinds.…"/>
          <p:cNvSpPr txBox="1">
            <a:spLocks noGrp="1"/>
          </p:cNvSpPr>
          <p:nvPr>
            <p:ph type="body" sz="half" idx="1"/>
          </p:nvPr>
        </p:nvSpPr>
        <p:spPr>
          <a:xfrm>
            <a:off x="762000" y="3317806"/>
            <a:ext cx="9542860" cy="9498739"/>
          </a:xfrm>
          <a:prstGeom prst="rect">
            <a:avLst/>
          </a:prstGeom>
        </p:spPr>
        <p:txBody>
          <a:bodyPr/>
          <a:lstStyle/>
          <a:p>
            <a:pPr marL="495300" indent="-495300" defTabSz="643889">
              <a:spcBef>
                <a:spcPts val="3000"/>
              </a:spcBef>
              <a:defRPr sz="3743">
                <a:solidFill>
                  <a:srgbClr val="FFFFFF"/>
                </a:solidFill>
                <a:latin typeface="Helvetica"/>
                <a:ea typeface="Helvetica"/>
                <a:cs typeface="Helvetica"/>
                <a:sym typeface="Helvetica"/>
              </a:defRPr>
            </a:pPr>
            <a:r>
              <a:t>Structure is another user-defined data type available in Objective-C programming which allows you to combine data items of different kinds.</a:t>
            </a:r>
          </a:p>
          <a:p>
            <a:pPr marL="495300" indent="-495300" defTabSz="643889">
              <a:spcBef>
                <a:spcPts val="3000"/>
              </a:spcBef>
              <a:defRPr sz="3743">
                <a:solidFill>
                  <a:srgbClr val="FFFFFF"/>
                </a:solidFill>
                <a:latin typeface="Helvetica"/>
                <a:ea typeface="Helvetica"/>
                <a:cs typeface="Helvetica"/>
                <a:sym typeface="Helvetica"/>
              </a:defRPr>
            </a:pPr>
            <a:r>
              <a:t>Structures are used to represent a record, Suppose you want to keep track of your books in a library. You might want to track the following attributes about each book:</a:t>
            </a:r>
          </a:p>
          <a:p>
            <a:pPr marL="990600" lvl="1" indent="-495300" defTabSz="643889">
              <a:spcBef>
                <a:spcPts val="3000"/>
              </a:spcBef>
              <a:defRPr sz="3743">
                <a:solidFill>
                  <a:srgbClr val="FFFFFF"/>
                </a:solidFill>
                <a:latin typeface="Helvetica"/>
                <a:ea typeface="Helvetica"/>
                <a:cs typeface="Helvetica"/>
                <a:sym typeface="Helvetica"/>
              </a:defRPr>
            </a:pPr>
            <a:r>
              <a:t>Title</a:t>
            </a:r>
          </a:p>
          <a:p>
            <a:pPr marL="990600" lvl="1" indent="-495300" defTabSz="643889">
              <a:spcBef>
                <a:spcPts val="3000"/>
              </a:spcBef>
              <a:defRPr sz="3743">
                <a:solidFill>
                  <a:srgbClr val="FFFFFF"/>
                </a:solidFill>
                <a:latin typeface="Helvetica"/>
                <a:ea typeface="Helvetica"/>
                <a:cs typeface="Helvetica"/>
                <a:sym typeface="Helvetica"/>
              </a:defRPr>
            </a:pPr>
            <a:r>
              <a:t>Author</a:t>
            </a:r>
          </a:p>
          <a:p>
            <a:pPr marL="990600" lvl="1" indent="-495300" defTabSz="643889">
              <a:spcBef>
                <a:spcPts val="3000"/>
              </a:spcBef>
              <a:defRPr sz="3743">
                <a:solidFill>
                  <a:srgbClr val="FFFFFF"/>
                </a:solidFill>
                <a:latin typeface="Helvetica"/>
                <a:ea typeface="Helvetica"/>
                <a:cs typeface="Helvetica"/>
                <a:sym typeface="Helvetica"/>
              </a:defRPr>
            </a:pPr>
            <a:r>
              <a:t>Subject</a:t>
            </a:r>
          </a:p>
          <a:p>
            <a:pPr marL="990600" lvl="1" indent="-495300" defTabSz="643889">
              <a:spcBef>
                <a:spcPts val="3000"/>
              </a:spcBef>
              <a:defRPr sz="3743">
                <a:solidFill>
                  <a:srgbClr val="FFFFFF"/>
                </a:solidFill>
                <a:latin typeface="Helvetica"/>
                <a:ea typeface="Helvetica"/>
                <a:cs typeface="Helvetica"/>
                <a:sym typeface="Helvetica"/>
              </a:defRPr>
            </a:pPr>
            <a:r>
              <a:t>Book ID</a:t>
            </a:r>
          </a:p>
        </p:txBody>
      </p:sp>
      <p:sp>
        <p:nvSpPr>
          <p:cNvPr id="345" name="struct [structure tag] {…"/>
          <p:cNvSpPr txBox="1"/>
          <p:nvPr/>
        </p:nvSpPr>
        <p:spPr>
          <a:xfrm>
            <a:off x="11218671" y="3003549"/>
            <a:ext cx="9829786" cy="3746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defTabSz="344804">
              <a:spcBef>
                <a:spcPts val="0"/>
              </a:spcBef>
              <a:tabLst>
                <a:tab pos="342900" algn="l"/>
              </a:tabLst>
              <a:defRPr sz="3600">
                <a:solidFill>
                  <a:srgbClr val="FFFFFF"/>
                </a:solidFill>
                <a:latin typeface="Menlo Regular"/>
                <a:ea typeface="Menlo Regular"/>
                <a:cs typeface="Menlo Regular"/>
                <a:sym typeface="Menlo Regular"/>
              </a:defRPr>
            </a:pPr>
            <a:r>
              <a:rPr>
                <a:solidFill>
                  <a:srgbClr val="C2349B"/>
                </a:solidFill>
              </a:rPr>
              <a:t>struct</a:t>
            </a:r>
            <a:r>
              <a:t> [structure tag] {</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member definition;</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member definition;</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member definition;</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[one or more structure variables];</a:t>
            </a:r>
          </a:p>
        </p:txBody>
      </p:sp>
      <p:sp>
        <p:nvSpPr>
          <p:cNvPr id="346" name="struct Books {…"/>
          <p:cNvSpPr txBox="1"/>
          <p:nvPr/>
        </p:nvSpPr>
        <p:spPr>
          <a:xfrm>
            <a:off x="11166267" y="7797799"/>
            <a:ext cx="6169968" cy="3746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344804">
              <a:spcBef>
                <a:spcPts val="0"/>
              </a:spcBef>
              <a:tabLst>
                <a:tab pos="342900" algn="l"/>
              </a:tabLst>
              <a:defRPr sz="3600">
                <a:solidFill>
                  <a:srgbClr val="FFFFFF"/>
                </a:solidFill>
                <a:latin typeface="Menlo Regular"/>
                <a:ea typeface="Menlo Regular"/>
                <a:cs typeface="Menlo Regular"/>
                <a:sym typeface="Menlo Regular"/>
              </a:defRPr>
            </a:pPr>
            <a:r>
              <a:rPr>
                <a:solidFill>
                  <a:srgbClr val="C2349B"/>
                </a:solidFill>
              </a:rPr>
              <a:t>struct</a:t>
            </a:r>
            <a:r>
              <a:t> Books {</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NSString *title;</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NSString *author;</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NSString *subject;</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a:t>
            </a:r>
            <a:r>
              <a:rPr>
                <a:solidFill>
                  <a:srgbClr val="C2349B"/>
                </a:solidFill>
              </a:rPr>
              <a:t>int</a:t>
            </a:r>
            <a:r>
              <a:t>   book_id;</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book;</a:t>
            </a:r>
          </a:p>
        </p:txBody>
      </p:sp>
    </p:spTree>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ios development training"/>
          <p:cNvSpPr txBox="1">
            <a:spLocks noGrp="1"/>
          </p:cNvSpPr>
          <p:nvPr>
            <p:ph type="body" idx="21"/>
          </p:nvPr>
        </p:nvSpPr>
        <p:spPr>
          <a:prstGeom prst="rect">
            <a:avLst/>
          </a:prstGeom>
        </p:spPr>
        <p:txBody>
          <a:bodyPr/>
          <a:lstStyle/>
          <a:p>
            <a:r>
              <a:t>ios development training</a:t>
            </a:r>
          </a:p>
        </p:txBody>
      </p:sp>
      <p:sp>
        <p:nvSpPr>
          <p:cNvPr id="349" name="Type casting"/>
          <p:cNvSpPr txBox="1">
            <a:spLocks noGrp="1"/>
          </p:cNvSpPr>
          <p:nvPr>
            <p:ph type="title"/>
          </p:nvPr>
        </p:nvSpPr>
        <p:spPr>
          <a:prstGeom prst="rect">
            <a:avLst/>
          </a:prstGeom>
        </p:spPr>
        <p:txBody>
          <a:bodyPr/>
          <a:lstStyle>
            <a:lvl1pPr defTabSz="685165">
              <a:spcBef>
                <a:spcPts val="3200"/>
              </a:spcBef>
              <a:defRPr sz="7221"/>
            </a:lvl1pPr>
          </a:lstStyle>
          <a:p>
            <a:r>
              <a:t>Type casting</a:t>
            </a:r>
          </a:p>
        </p:txBody>
      </p:sp>
      <p:sp>
        <p:nvSpPr>
          <p:cNvPr id="350" name="Type casting is a way to convert a variable from one data type to another data type. For example, if you want to store a long value into a simple integer then you can type cast long to int. You can convert values from one type to another explicitly using"/>
          <p:cNvSpPr txBox="1">
            <a:spLocks noGrp="1"/>
          </p:cNvSpPr>
          <p:nvPr>
            <p:ph type="body" sz="half" idx="1"/>
          </p:nvPr>
        </p:nvSpPr>
        <p:spPr>
          <a:xfrm>
            <a:off x="762000" y="3317806"/>
            <a:ext cx="9542860" cy="9498739"/>
          </a:xfrm>
          <a:prstGeom prst="rect">
            <a:avLst/>
          </a:prstGeom>
        </p:spPr>
        <p:txBody>
          <a:bodyPr/>
          <a:lstStyle/>
          <a:p>
            <a:pPr>
              <a:defRPr>
                <a:solidFill>
                  <a:srgbClr val="FFFFFF"/>
                </a:solidFill>
                <a:latin typeface="Helvetica"/>
                <a:ea typeface="Helvetica"/>
                <a:cs typeface="Helvetica"/>
                <a:sym typeface="Helvetica"/>
              </a:defRPr>
            </a:pPr>
            <a:r>
              <a:t>Type casting is a way to convert a variable from one data type to another data type. For example, if you want to store a long value into a simple integer then you can type cast long to int. You can convert values from one type to another explicitly using the </a:t>
            </a:r>
            <a:r>
              <a:rPr b="1"/>
              <a:t>cast operator</a:t>
            </a:r>
            <a:r>
              <a:t> as follows:</a:t>
            </a:r>
          </a:p>
          <a:p>
            <a:pPr marL="0" lvl="2" indent="457200">
              <a:buClrTx/>
              <a:buSzTx/>
              <a:buFontTx/>
              <a:buNone/>
              <a:defRPr>
                <a:solidFill>
                  <a:srgbClr val="FFFFFF"/>
                </a:solidFill>
                <a:latin typeface="Helvetica"/>
                <a:ea typeface="Helvetica"/>
                <a:cs typeface="Helvetica"/>
                <a:sym typeface="Helvetica"/>
              </a:defRPr>
            </a:pPr>
            <a:r>
              <a:t>(type_name) expression</a:t>
            </a:r>
          </a:p>
        </p:txBody>
      </p:sp>
      <p:sp>
        <p:nvSpPr>
          <p:cNvPr id="351" name="#import &lt;Foundation/Foundation.h&gt;…"/>
          <p:cNvSpPr txBox="1"/>
          <p:nvPr/>
        </p:nvSpPr>
        <p:spPr>
          <a:xfrm>
            <a:off x="12615671" y="3422650"/>
            <a:ext cx="9829786" cy="687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defTabSz="344804">
              <a:spcBef>
                <a:spcPts val="0"/>
              </a:spcBef>
              <a:tabLst>
                <a:tab pos="342900" algn="l"/>
              </a:tabLst>
              <a:defRPr sz="3600">
                <a:solidFill>
                  <a:srgbClr val="E44347"/>
                </a:solidFill>
                <a:latin typeface="Menlo Regular"/>
                <a:ea typeface="Menlo Regular"/>
                <a:cs typeface="Menlo Regular"/>
                <a:sym typeface="Menlo Regular"/>
              </a:defRPr>
            </a:pPr>
            <a:r>
              <a:rPr>
                <a:solidFill>
                  <a:srgbClr val="D28F5A"/>
                </a:solidFill>
              </a:rPr>
              <a:t>#import </a:t>
            </a:r>
            <a:r>
              <a:t>&lt;Foundation/Foundation.h&gt;</a:t>
            </a:r>
            <a:endParaRPr>
              <a:solidFill>
                <a:srgbClr val="D28F5A"/>
              </a:solidFill>
            </a:endParaRPr>
          </a:p>
          <a:p>
            <a:pPr defTabSz="344804">
              <a:spcBef>
                <a:spcPts val="0"/>
              </a:spcBef>
              <a:tabLst>
                <a:tab pos="342900" algn="l"/>
              </a:tabLst>
              <a:defRPr sz="3600">
                <a:solidFill>
                  <a:srgbClr val="FFFFFF"/>
                </a:solidFill>
                <a:latin typeface="Menlo Regular"/>
                <a:ea typeface="Menlo Regular"/>
                <a:cs typeface="Menlo Regular"/>
                <a:sym typeface="Menlo Regular"/>
              </a:defRPr>
            </a:pPr>
            <a:endParaRPr>
              <a:solidFill>
                <a:srgbClr val="D28F5A"/>
              </a:solidFill>
            </a:endParaRPr>
          </a:p>
          <a:p>
            <a:pPr defTabSz="344804">
              <a:spcBef>
                <a:spcPts val="0"/>
              </a:spcBef>
              <a:tabLst>
                <a:tab pos="342900" algn="l"/>
              </a:tabLst>
              <a:defRPr sz="3600">
                <a:solidFill>
                  <a:srgbClr val="FFFFFF"/>
                </a:solidFill>
                <a:latin typeface="Menlo Regular"/>
                <a:ea typeface="Menlo Regular"/>
                <a:cs typeface="Menlo Regular"/>
                <a:sym typeface="Menlo Regular"/>
              </a:defRPr>
            </a:pPr>
            <a:r>
              <a:rPr>
                <a:solidFill>
                  <a:srgbClr val="C2349B"/>
                </a:solidFill>
              </a:rPr>
              <a:t>int</a:t>
            </a:r>
            <a:r>
              <a:t> main() {</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a:t>
            </a:r>
            <a:r>
              <a:rPr>
                <a:solidFill>
                  <a:srgbClr val="C2349B"/>
                </a:solidFill>
              </a:rPr>
              <a:t>int</a:t>
            </a:r>
            <a:r>
              <a:t> sum = </a:t>
            </a:r>
            <a:r>
              <a:rPr>
                <a:solidFill>
                  <a:srgbClr val="8B84CF"/>
                </a:solidFill>
              </a:rPr>
              <a:t>17</a:t>
            </a:r>
            <a:r>
              <a:t>, count = </a:t>
            </a:r>
            <a:r>
              <a:rPr>
                <a:solidFill>
                  <a:srgbClr val="8B84CF"/>
                </a:solidFill>
              </a:rPr>
              <a:t>5</a:t>
            </a:r>
            <a:r>
              <a:t>;</a:t>
            </a:r>
          </a:p>
          <a:p>
            <a:pPr defTabSz="344804">
              <a:spcBef>
                <a:spcPts val="0"/>
              </a:spcBef>
              <a:tabLst>
                <a:tab pos="342900" algn="l"/>
              </a:tabLst>
              <a:defRPr sz="3600">
                <a:solidFill>
                  <a:srgbClr val="00AFCA"/>
                </a:solidFill>
                <a:latin typeface="Menlo Regular"/>
                <a:ea typeface="Menlo Regular"/>
                <a:cs typeface="Menlo Regular"/>
                <a:sym typeface="Menlo Regular"/>
              </a:defRPr>
            </a:pPr>
            <a:r>
              <a:rPr>
                <a:solidFill>
                  <a:srgbClr val="FFFFFF"/>
                </a:solidFill>
              </a:rPr>
              <a:t>    </a:t>
            </a:r>
            <a:r>
              <a:t>CGFloat</a:t>
            </a:r>
            <a:r>
              <a:rPr>
                <a:solidFill>
                  <a:srgbClr val="FFFFFF"/>
                </a:solidFill>
              </a:rPr>
              <a:t> mean;</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mean = (</a:t>
            </a:r>
            <a:r>
              <a:rPr>
                <a:solidFill>
                  <a:srgbClr val="00AFCA"/>
                </a:solidFill>
              </a:rPr>
              <a:t>CGFloat</a:t>
            </a:r>
            <a:r>
              <a:t>) sum / count;</a:t>
            </a:r>
          </a:p>
          <a:p>
            <a:pPr defTabSz="344804">
              <a:spcBef>
                <a:spcPts val="0"/>
              </a:spcBef>
              <a:tabLst>
                <a:tab pos="342900" algn="l"/>
              </a:tabLst>
              <a:defRPr sz="3600">
                <a:solidFill>
                  <a:srgbClr val="E44347"/>
                </a:solidFill>
                <a:latin typeface="Menlo Regular"/>
                <a:ea typeface="Menlo Regular"/>
                <a:cs typeface="Menlo Regular"/>
                <a:sym typeface="Menlo Regular"/>
              </a:defRPr>
            </a:pPr>
            <a:r>
              <a:rPr>
                <a:solidFill>
                  <a:srgbClr val="FFFFFF"/>
                </a:solidFill>
              </a:rPr>
              <a:t>    </a:t>
            </a:r>
            <a:r>
              <a:rPr>
                <a:solidFill>
                  <a:srgbClr val="00AFCA"/>
                </a:solidFill>
              </a:rPr>
              <a:t>NSLog</a:t>
            </a:r>
            <a:r>
              <a:rPr>
                <a:solidFill>
                  <a:srgbClr val="FFFFFF"/>
                </a:solidFill>
              </a:rPr>
              <a:t>(</a:t>
            </a:r>
            <a:r>
              <a:t>@"Value of mean : %f\n"</a:t>
            </a:r>
            <a:r>
              <a:rPr>
                <a:solidFill>
                  <a:srgbClr val="FFFFFF"/>
                </a:solidFill>
              </a:rPr>
              <a:t>, mean );</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    return </a:t>
            </a:r>
            <a:r>
              <a:rPr>
                <a:solidFill>
                  <a:srgbClr val="8B84CF"/>
                </a:solidFill>
              </a:rPr>
              <a:t>0</a:t>
            </a:r>
            <a:r>
              <a:t>;</a:t>
            </a:r>
          </a:p>
          <a:p>
            <a:pPr defTabSz="344804">
              <a:spcBef>
                <a:spcPts val="0"/>
              </a:spcBef>
              <a:tabLst>
                <a:tab pos="342900" algn="l"/>
              </a:tabLst>
              <a:defRPr sz="3600">
                <a:solidFill>
                  <a:srgbClr val="FFFFFF"/>
                </a:solidFill>
                <a:latin typeface="Menlo Regular"/>
                <a:ea typeface="Menlo Regular"/>
                <a:cs typeface="Menlo Regular"/>
                <a:sym typeface="Menlo Regular"/>
              </a:defRPr>
            </a:pPr>
            <a:r>
              <a:t>}</a:t>
            </a:r>
          </a:p>
        </p:txBody>
      </p:sp>
    </p:spTree>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ios development training"/>
          <p:cNvSpPr txBox="1">
            <a:spLocks noGrp="1"/>
          </p:cNvSpPr>
          <p:nvPr>
            <p:ph type="body" idx="21"/>
          </p:nvPr>
        </p:nvSpPr>
        <p:spPr>
          <a:prstGeom prst="rect">
            <a:avLst/>
          </a:prstGeom>
        </p:spPr>
        <p:txBody>
          <a:bodyPr/>
          <a:lstStyle/>
          <a:p>
            <a:r>
              <a:t>ios development training</a:t>
            </a:r>
          </a:p>
        </p:txBody>
      </p:sp>
      <p:sp>
        <p:nvSpPr>
          <p:cNvPr id="349" name="Type casting"/>
          <p:cNvSpPr txBox="1">
            <a:spLocks noGrp="1"/>
          </p:cNvSpPr>
          <p:nvPr>
            <p:ph type="title"/>
          </p:nvPr>
        </p:nvSpPr>
        <p:spPr>
          <a:prstGeom prst="rect">
            <a:avLst/>
          </a:prstGeom>
        </p:spPr>
        <p:txBody>
          <a:bodyPr/>
          <a:lstStyle>
            <a:lvl1pPr defTabSz="685165">
              <a:spcBef>
                <a:spcPts val="3200"/>
              </a:spcBef>
              <a:defRPr sz="7221"/>
            </a:lvl1pPr>
          </a:lstStyle>
          <a:p>
            <a:r>
              <a:rPr lang="en-US" dirty="0"/>
              <a:t>Methods/functions</a:t>
            </a:r>
            <a:endParaRPr dirty="0"/>
          </a:p>
        </p:txBody>
      </p:sp>
      <p:sp>
        <p:nvSpPr>
          <p:cNvPr id="350" name="Type casting is a way to convert a variable from one data type to another data type. For example, if you want to store a long value into a simple integer then you can type cast long to int. You can convert values from one type to another explicitly using"/>
          <p:cNvSpPr txBox="1">
            <a:spLocks noGrp="1"/>
          </p:cNvSpPr>
          <p:nvPr>
            <p:ph type="body" sz="half" idx="1"/>
          </p:nvPr>
        </p:nvSpPr>
        <p:spPr>
          <a:xfrm>
            <a:off x="762000" y="3317806"/>
            <a:ext cx="9542860" cy="9498739"/>
          </a:xfrm>
          <a:prstGeom prst="rect">
            <a:avLst/>
          </a:prstGeom>
        </p:spPr>
        <p:txBody>
          <a:bodyPr>
            <a:normAutofit fontScale="55000" lnSpcReduction="20000"/>
          </a:bodyPr>
          <a:lstStyle/>
          <a:p>
            <a:r>
              <a:rPr lang="en-PH" dirty="0">
                <a:solidFill>
                  <a:schemeClr val="bg1">
                    <a:lumMod val="10000"/>
                    <a:lumOff val="90000"/>
                  </a:schemeClr>
                </a:solidFill>
              </a:rPr>
              <a:t>A function is a group of statements that together perform a task. Every Objective-C program has one C function, which is </a:t>
            </a:r>
            <a:r>
              <a:rPr lang="en-PH" b="1" dirty="0">
                <a:solidFill>
                  <a:schemeClr val="bg1">
                    <a:lumMod val="10000"/>
                    <a:lumOff val="90000"/>
                  </a:schemeClr>
                </a:solidFill>
              </a:rPr>
              <a:t>main()</a:t>
            </a:r>
            <a:r>
              <a:rPr lang="en-PH" dirty="0">
                <a:solidFill>
                  <a:schemeClr val="bg1">
                    <a:lumMod val="10000"/>
                    <a:lumOff val="90000"/>
                  </a:schemeClr>
                </a:solidFill>
              </a:rPr>
              <a:t>, and all of the most trivial programs can define additional functions.</a:t>
            </a:r>
          </a:p>
          <a:p>
            <a:r>
              <a:rPr lang="en-PH" dirty="0">
                <a:solidFill>
                  <a:schemeClr val="bg1">
                    <a:lumMod val="10000"/>
                    <a:lumOff val="90000"/>
                  </a:schemeClr>
                </a:solidFill>
              </a:rPr>
              <a:t>You can divide up your code into separate functions. How you divide up your code among different functions is up to you, but logically the division usually is so each function performs a specific task.</a:t>
            </a:r>
          </a:p>
          <a:p>
            <a:r>
              <a:rPr lang="en-PH" dirty="0">
                <a:solidFill>
                  <a:schemeClr val="bg1">
                    <a:lumMod val="10000"/>
                    <a:lumOff val="90000"/>
                  </a:schemeClr>
                </a:solidFill>
              </a:rPr>
              <a:t>A function </a:t>
            </a:r>
            <a:r>
              <a:rPr lang="en-PH" b="1" dirty="0">
                <a:solidFill>
                  <a:schemeClr val="bg1">
                    <a:lumMod val="10000"/>
                    <a:lumOff val="90000"/>
                  </a:schemeClr>
                </a:solidFill>
              </a:rPr>
              <a:t>declaration</a:t>
            </a:r>
            <a:r>
              <a:rPr lang="en-PH" dirty="0">
                <a:solidFill>
                  <a:schemeClr val="bg1">
                    <a:lumMod val="10000"/>
                    <a:lumOff val="90000"/>
                  </a:schemeClr>
                </a:solidFill>
              </a:rPr>
              <a:t> tells the compiler about a function's name, return type, and parameters. A function </a:t>
            </a:r>
            <a:r>
              <a:rPr lang="en-PH" b="1" dirty="0">
                <a:solidFill>
                  <a:schemeClr val="bg1">
                    <a:lumMod val="10000"/>
                    <a:lumOff val="90000"/>
                  </a:schemeClr>
                </a:solidFill>
              </a:rPr>
              <a:t>definition</a:t>
            </a:r>
            <a:r>
              <a:rPr lang="en-PH" dirty="0">
                <a:solidFill>
                  <a:schemeClr val="bg1">
                    <a:lumMod val="10000"/>
                    <a:lumOff val="90000"/>
                  </a:schemeClr>
                </a:solidFill>
              </a:rPr>
              <a:t> provides the actual body of the function.</a:t>
            </a:r>
          </a:p>
          <a:p>
            <a:r>
              <a:rPr lang="en-PH" dirty="0">
                <a:solidFill>
                  <a:schemeClr val="bg1">
                    <a:lumMod val="10000"/>
                    <a:lumOff val="90000"/>
                  </a:schemeClr>
                </a:solidFill>
              </a:rPr>
              <a:t>Basically in Objective-C, we call the function as method.</a:t>
            </a:r>
          </a:p>
          <a:p>
            <a:r>
              <a:rPr lang="en-PH" dirty="0">
                <a:solidFill>
                  <a:schemeClr val="bg1">
                    <a:lumMod val="10000"/>
                    <a:lumOff val="90000"/>
                  </a:schemeClr>
                </a:solidFill>
              </a:rPr>
              <a:t>The Objective-C foundation framework provides numerous built-in methods that your program can call. For example, method </a:t>
            </a:r>
            <a:r>
              <a:rPr lang="en-PH" b="1" dirty="0" err="1">
                <a:solidFill>
                  <a:schemeClr val="bg1">
                    <a:lumMod val="10000"/>
                    <a:lumOff val="90000"/>
                  </a:schemeClr>
                </a:solidFill>
              </a:rPr>
              <a:t>appendString</a:t>
            </a:r>
            <a:r>
              <a:rPr lang="en-PH" b="1" dirty="0">
                <a:solidFill>
                  <a:schemeClr val="bg1">
                    <a:lumMod val="10000"/>
                    <a:lumOff val="90000"/>
                  </a:schemeClr>
                </a:solidFill>
              </a:rPr>
              <a:t>()</a:t>
            </a:r>
            <a:r>
              <a:rPr lang="en-PH" dirty="0">
                <a:solidFill>
                  <a:schemeClr val="bg1">
                    <a:lumMod val="10000"/>
                    <a:lumOff val="90000"/>
                  </a:schemeClr>
                </a:solidFill>
              </a:rPr>
              <a:t> to append string to another string.</a:t>
            </a:r>
          </a:p>
          <a:p>
            <a:r>
              <a:rPr lang="en-PH" dirty="0">
                <a:solidFill>
                  <a:schemeClr val="bg1">
                    <a:lumMod val="10000"/>
                    <a:lumOff val="90000"/>
                  </a:schemeClr>
                </a:solidFill>
              </a:rPr>
              <a:t>A method is known with various names like a function or a sub-routine or a procedure, etc.</a:t>
            </a:r>
          </a:p>
        </p:txBody>
      </p:sp>
      <p:pic>
        <p:nvPicPr>
          <p:cNvPr id="3" name="Picture 2">
            <a:extLst>
              <a:ext uri="{FF2B5EF4-FFF2-40B4-BE49-F238E27FC236}">
                <a16:creationId xmlns:a16="http://schemas.microsoft.com/office/drawing/2014/main" id="{A8A034A5-44D0-3441-96AC-3F8810BC4D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32918" y="5183909"/>
            <a:ext cx="13583950" cy="3752273"/>
          </a:xfrm>
          <a:prstGeom prst="rect">
            <a:avLst/>
          </a:prstGeom>
        </p:spPr>
      </p:pic>
    </p:spTree>
    <p:extLst>
      <p:ext uri="{BB962C8B-B14F-4D97-AF65-F5344CB8AC3E}">
        <p14:creationId xmlns:p14="http://schemas.microsoft.com/office/powerpoint/2010/main" val="2432057914"/>
      </p:ext>
    </p:extLst>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ios development training"/>
          <p:cNvSpPr txBox="1">
            <a:spLocks noGrp="1"/>
          </p:cNvSpPr>
          <p:nvPr>
            <p:ph type="body" idx="21"/>
          </p:nvPr>
        </p:nvSpPr>
        <p:spPr>
          <a:prstGeom prst="rect">
            <a:avLst/>
          </a:prstGeom>
        </p:spPr>
        <p:txBody>
          <a:bodyPr/>
          <a:lstStyle/>
          <a:p>
            <a:r>
              <a:t>ios development training</a:t>
            </a:r>
          </a:p>
        </p:txBody>
      </p:sp>
      <p:sp>
        <p:nvSpPr>
          <p:cNvPr id="349" name="Type casting"/>
          <p:cNvSpPr txBox="1">
            <a:spLocks noGrp="1"/>
          </p:cNvSpPr>
          <p:nvPr>
            <p:ph type="title"/>
          </p:nvPr>
        </p:nvSpPr>
        <p:spPr>
          <a:prstGeom prst="rect">
            <a:avLst/>
          </a:prstGeom>
        </p:spPr>
        <p:txBody>
          <a:bodyPr/>
          <a:lstStyle>
            <a:lvl1pPr defTabSz="685165">
              <a:spcBef>
                <a:spcPts val="3200"/>
              </a:spcBef>
              <a:defRPr sz="7221"/>
            </a:lvl1pPr>
          </a:lstStyle>
          <a:p>
            <a:r>
              <a:rPr lang="en-US" dirty="0"/>
              <a:t>Methods/functions</a:t>
            </a:r>
            <a:endParaRPr dirty="0"/>
          </a:p>
        </p:txBody>
      </p:sp>
      <p:pic>
        <p:nvPicPr>
          <p:cNvPr id="3" name="Picture 2">
            <a:extLst>
              <a:ext uri="{FF2B5EF4-FFF2-40B4-BE49-F238E27FC236}">
                <a16:creationId xmlns:a16="http://schemas.microsoft.com/office/drawing/2014/main" id="{A8A034A5-44D0-3441-96AC-3F8810BC4D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9500" y="5069825"/>
            <a:ext cx="12947072" cy="3576349"/>
          </a:xfrm>
          <a:prstGeom prst="rect">
            <a:avLst/>
          </a:prstGeom>
        </p:spPr>
      </p:pic>
      <p:sp>
        <p:nvSpPr>
          <p:cNvPr id="4" name="Text Placeholder 3">
            <a:extLst>
              <a:ext uri="{FF2B5EF4-FFF2-40B4-BE49-F238E27FC236}">
                <a16:creationId xmlns:a16="http://schemas.microsoft.com/office/drawing/2014/main" id="{F0F8BC94-508F-284B-8719-0C5CE9A73388}"/>
              </a:ext>
            </a:extLst>
          </p:cNvPr>
          <p:cNvSpPr>
            <a:spLocks noGrp="1"/>
          </p:cNvSpPr>
          <p:nvPr>
            <p:ph type="body" idx="1"/>
          </p:nvPr>
        </p:nvSpPr>
        <p:spPr>
          <a:xfrm>
            <a:off x="762000" y="3860800"/>
            <a:ext cx="10148455" cy="8585200"/>
          </a:xfrm>
        </p:spPr>
        <p:txBody>
          <a:bodyPr>
            <a:normAutofit fontScale="47500" lnSpcReduction="20000"/>
          </a:bodyPr>
          <a:lstStyle/>
          <a:p>
            <a:r>
              <a:rPr lang="en-PH" dirty="0">
                <a:solidFill>
                  <a:schemeClr val="bg1">
                    <a:lumMod val="10000"/>
                    <a:lumOff val="90000"/>
                  </a:schemeClr>
                </a:solidFill>
              </a:rPr>
              <a:t>A method definition in Objective-C programming language consists of a </a:t>
            </a:r>
            <a:r>
              <a:rPr lang="en-PH" i="1" dirty="0">
                <a:solidFill>
                  <a:schemeClr val="bg1">
                    <a:lumMod val="10000"/>
                    <a:lumOff val="90000"/>
                  </a:schemeClr>
                </a:solidFill>
              </a:rPr>
              <a:t>method header</a:t>
            </a:r>
            <a:r>
              <a:rPr lang="en-PH" dirty="0">
                <a:solidFill>
                  <a:schemeClr val="bg1">
                    <a:lumMod val="10000"/>
                    <a:lumOff val="90000"/>
                  </a:schemeClr>
                </a:solidFill>
              </a:rPr>
              <a:t> and a </a:t>
            </a:r>
            <a:r>
              <a:rPr lang="en-PH" i="1" dirty="0">
                <a:solidFill>
                  <a:schemeClr val="bg1">
                    <a:lumMod val="10000"/>
                    <a:lumOff val="90000"/>
                  </a:schemeClr>
                </a:solidFill>
              </a:rPr>
              <a:t>method body</a:t>
            </a:r>
            <a:r>
              <a:rPr lang="en-PH" dirty="0">
                <a:solidFill>
                  <a:schemeClr val="bg1">
                    <a:lumMod val="10000"/>
                    <a:lumOff val="90000"/>
                  </a:schemeClr>
                </a:solidFill>
              </a:rPr>
              <a:t>. Here are all the parts of a method −</a:t>
            </a:r>
          </a:p>
          <a:p>
            <a:pPr lvl="1"/>
            <a:r>
              <a:rPr lang="en-PH" b="1" dirty="0">
                <a:solidFill>
                  <a:schemeClr val="bg1">
                    <a:lumMod val="10000"/>
                    <a:lumOff val="90000"/>
                  </a:schemeClr>
                </a:solidFill>
              </a:rPr>
              <a:t>Return Type</a:t>
            </a:r>
            <a:r>
              <a:rPr lang="en-PH" dirty="0">
                <a:solidFill>
                  <a:schemeClr val="bg1">
                    <a:lumMod val="10000"/>
                    <a:lumOff val="90000"/>
                  </a:schemeClr>
                </a:solidFill>
              </a:rPr>
              <a:t> − A method may return a value. The </a:t>
            </a:r>
            <a:r>
              <a:rPr lang="en-PH" b="1" dirty="0" err="1">
                <a:solidFill>
                  <a:schemeClr val="bg1">
                    <a:lumMod val="10000"/>
                    <a:lumOff val="90000"/>
                  </a:schemeClr>
                </a:solidFill>
              </a:rPr>
              <a:t>return_type</a:t>
            </a:r>
            <a:r>
              <a:rPr lang="en-PH" dirty="0">
                <a:solidFill>
                  <a:schemeClr val="bg1">
                    <a:lumMod val="10000"/>
                    <a:lumOff val="90000"/>
                  </a:schemeClr>
                </a:solidFill>
              </a:rPr>
              <a:t> is the data type of the value the function returns. Some methods perform the desired operations without returning a value. In this case, the </a:t>
            </a:r>
            <a:r>
              <a:rPr lang="en-PH" dirty="0" err="1">
                <a:solidFill>
                  <a:schemeClr val="bg1">
                    <a:lumMod val="10000"/>
                    <a:lumOff val="90000"/>
                  </a:schemeClr>
                </a:solidFill>
              </a:rPr>
              <a:t>return_type</a:t>
            </a:r>
            <a:r>
              <a:rPr lang="en-PH" dirty="0">
                <a:solidFill>
                  <a:schemeClr val="bg1">
                    <a:lumMod val="10000"/>
                    <a:lumOff val="90000"/>
                  </a:schemeClr>
                </a:solidFill>
              </a:rPr>
              <a:t> is the keyword </a:t>
            </a:r>
            <a:r>
              <a:rPr lang="en-PH" b="1" dirty="0">
                <a:solidFill>
                  <a:schemeClr val="bg1">
                    <a:lumMod val="10000"/>
                    <a:lumOff val="90000"/>
                  </a:schemeClr>
                </a:solidFill>
              </a:rPr>
              <a:t>void</a:t>
            </a:r>
            <a:r>
              <a:rPr lang="en-PH" dirty="0">
                <a:solidFill>
                  <a:schemeClr val="bg1">
                    <a:lumMod val="10000"/>
                    <a:lumOff val="90000"/>
                  </a:schemeClr>
                </a:solidFill>
              </a:rPr>
              <a:t>.</a:t>
            </a:r>
          </a:p>
          <a:p>
            <a:pPr lvl="1"/>
            <a:r>
              <a:rPr lang="en-PH" b="1" dirty="0">
                <a:solidFill>
                  <a:schemeClr val="bg1">
                    <a:lumMod val="10000"/>
                    <a:lumOff val="90000"/>
                  </a:schemeClr>
                </a:solidFill>
              </a:rPr>
              <a:t>Method Name</a:t>
            </a:r>
            <a:r>
              <a:rPr lang="en-PH" dirty="0">
                <a:solidFill>
                  <a:schemeClr val="bg1">
                    <a:lumMod val="10000"/>
                    <a:lumOff val="90000"/>
                  </a:schemeClr>
                </a:solidFill>
              </a:rPr>
              <a:t> − This is the actual name of the method. The method name and the parameter list together constitute the method signature.</a:t>
            </a:r>
          </a:p>
          <a:p>
            <a:pPr lvl="1"/>
            <a:r>
              <a:rPr lang="en-PH" b="1" dirty="0">
                <a:solidFill>
                  <a:schemeClr val="bg1">
                    <a:lumMod val="10000"/>
                    <a:lumOff val="90000"/>
                  </a:schemeClr>
                </a:solidFill>
              </a:rPr>
              <a:t>Arguments</a:t>
            </a:r>
            <a:r>
              <a:rPr lang="en-PH" dirty="0">
                <a:solidFill>
                  <a:schemeClr val="bg1">
                    <a:lumMod val="10000"/>
                    <a:lumOff val="90000"/>
                  </a:schemeClr>
                </a:solidFill>
              </a:rPr>
              <a:t> − A argument is like a placeholder. When a function is invoked, you pass a value to the argument. This value is referred to as actual parameter or argument. The parameter list refers to the type, order, and number of the arguments of a method. Arguments are optional; that is, a method may contain no argument.</a:t>
            </a:r>
          </a:p>
          <a:p>
            <a:pPr lvl="1"/>
            <a:r>
              <a:rPr lang="en-PH" b="1" dirty="0">
                <a:solidFill>
                  <a:schemeClr val="bg1">
                    <a:lumMod val="10000"/>
                    <a:lumOff val="90000"/>
                  </a:schemeClr>
                </a:solidFill>
              </a:rPr>
              <a:t>Joining Argument</a:t>
            </a:r>
            <a:r>
              <a:rPr lang="en-PH" dirty="0">
                <a:solidFill>
                  <a:schemeClr val="bg1">
                    <a:lumMod val="10000"/>
                    <a:lumOff val="90000"/>
                  </a:schemeClr>
                </a:solidFill>
              </a:rPr>
              <a:t> − A joining argument is to make it easier to read and to make it clear while calling it.</a:t>
            </a:r>
          </a:p>
          <a:p>
            <a:pPr lvl="1"/>
            <a:r>
              <a:rPr lang="en-PH" b="1" dirty="0">
                <a:solidFill>
                  <a:schemeClr val="bg1">
                    <a:lumMod val="10000"/>
                    <a:lumOff val="90000"/>
                  </a:schemeClr>
                </a:solidFill>
              </a:rPr>
              <a:t>Method Body</a:t>
            </a:r>
            <a:r>
              <a:rPr lang="en-PH" dirty="0">
                <a:solidFill>
                  <a:schemeClr val="bg1">
                    <a:lumMod val="10000"/>
                    <a:lumOff val="90000"/>
                  </a:schemeClr>
                </a:solidFill>
              </a:rPr>
              <a:t> − The method body contains a collection of statements that define what the method does.</a:t>
            </a:r>
          </a:p>
          <a:p>
            <a:endParaRPr lang="en-US" dirty="0">
              <a:solidFill>
                <a:schemeClr val="bg1">
                  <a:lumMod val="10000"/>
                  <a:lumOff val="90000"/>
                </a:schemeClr>
              </a:solidFill>
            </a:endParaRPr>
          </a:p>
        </p:txBody>
      </p:sp>
    </p:spTree>
    <p:extLst>
      <p:ext uri="{BB962C8B-B14F-4D97-AF65-F5344CB8AC3E}">
        <p14:creationId xmlns:p14="http://schemas.microsoft.com/office/powerpoint/2010/main" val="3206530288"/>
      </p:ext>
    </p:extLst>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End of day 1.…"/>
          <p:cNvSpPr txBox="1">
            <a:spLocks noGrp="1"/>
          </p:cNvSpPr>
          <p:nvPr>
            <p:ph type="title"/>
          </p:nvPr>
        </p:nvSpPr>
        <p:spPr>
          <a:prstGeom prst="rect">
            <a:avLst/>
          </a:prstGeom>
        </p:spPr>
        <p:txBody>
          <a:bodyPr/>
          <a:lstStyle/>
          <a:p>
            <a:pPr defTabSz="668655">
              <a:defRPr sz="24543"/>
            </a:pPr>
            <a:r>
              <a:t>End of day 1. </a:t>
            </a:r>
          </a:p>
          <a:p>
            <a:pPr defTabSz="668655">
              <a:defRPr sz="24543"/>
            </a:pPr>
            <a:r>
              <a:t>Thank you</a:t>
            </a:r>
          </a:p>
        </p:txBody>
      </p:sp>
    </p:spTree>
    <p:extLst>
      <p:ext uri="{BB962C8B-B14F-4D97-AF65-F5344CB8AC3E}">
        <p14:creationId xmlns:p14="http://schemas.microsoft.com/office/powerpoint/2010/main" val="2837256072"/>
      </p:ext>
    </p:extLst>
  </p:cSld>
  <p:clrMapOvr>
    <a:masterClrMapping/>
  </p:clrMapOvr>
  <p:transition spd="med"/>
</p:sld>
</file>

<file path=ppt/theme/theme1.xml><?xml version="1.0" encoding="utf-8"?>
<a:theme xmlns:a="http://schemas.openxmlformats.org/drawingml/2006/main"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Bold"/>
        <a:ea typeface="DIN Condensed Bold"/>
        <a:cs typeface="DIN Condensed Bold"/>
      </a:majorFont>
      <a:minorFont>
        <a:latin typeface="DIN Condensed Bold"/>
        <a:ea typeface="DIN Condensed Bold"/>
        <a:cs typeface="DIN Condensed Bol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80000"/>
          </a:lnSpc>
          <a:spcBef>
            <a:spcPts val="0"/>
          </a:spcBef>
          <a:spcAft>
            <a:spcPts val="0"/>
          </a:spcAft>
          <a:buClrTx/>
          <a:buSzTx/>
          <a:buFontTx/>
          <a:buNone/>
          <a:tabLst/>
          <a:defRPr kumimoji="0" sz="4000" b="0" i="0" u="none" strike="noStrike" cap="all" spc="0" normalizeH="0" baseline="0">
            <a:ln>
              <a:noFill/>
            </a:ln>
            <a:solidFill>
              <a:srgbClr val="FFFFFF"/>
            </a:solidFill>
            <a:effectLst/>
            <a:uFillTx/>
            <a:latin typeface="+mn-lt"/>
            <a:ea typeface="+mn-ea"/>
            <a:cs typeface="+mn-cs"/>
            <a:sym typeface="DIN Condensed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Bold"/>
        <a:ea typeface="DIN Condensed Bold"/>
        <a:cs typeface="DIN Condensed Bold"/>
      </a:majorFont>
      <a:minorFont>
        <a:latin typeface="DIN Condensed Bold"/>
        <a:ea typeface="DIN Condensed Bold"/>
        <a:cs typeface="DIN Condensed Bol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80000"/>
          </a:lnSpc>
          <a:spcBef>
            <a:spcPts val="0"/>
          </a:spcBef>
          <a:spcAft>
            <a:spcPts val="0"/>
          </a:spcAft>
          <a:buClrTx/>
          <a:buSzTx/>
          <a:buFontTx/>
          <a:buNone/>
          <a:tabLst/>
          <a:defRPr kumimoji="0" sz="4000" b="0" i="0" u="none" strike="noStrike" cap="all" spc="0" normalizeH="0" baseline="0">
            <a:ln>
              <a:noFill/>
            </a:ln>
            <a:solidFill>
              <a:srgbClr val="FFFFFF"/>
            </a:solidFill>
            <a:effectLst/>
            <a:uFillTx/>
            <a:latin typeface="+mn-lt"/>
            <a:ea typeface="+mn-ea"/>
            <a:cs typeface="+mn-cs"/>
            <a:sym typeface="DIN Condensed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136</TotalTime>
  <Words>7507</Words>
  <Application>Microsoft Macintosh PowerPoint</Application>
  <PresentationFormat>Custom</PresentationFormat>
  <Paragraphs>1012</Paragraphs>
  <Slides>98</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98</vt:i4>
      </vt:variant>
    </vt:vector>
  </HeadingPairs>
  <TitlesOfParts>
    <vt:vector size="109" baseType="lpstr">
      <vt:lpstr>Avenir Next Medium</vt:lpstr>
      <vt:lpstr>Avenir Next Regular</vt:lpstr>
      <vt:lpstr>Courier</vt:lpstr>
      <vt:lpstr>DIN Alternate Bold</vt:lpstr>
      <vt:lpstr>DIN Condensed Bold</vt:lpstr>
      <vt:lpstr>Helvetica</vt:lpstr>
      <vt:lpstr>Helvetica Neue</vt:lpstr>
      <vt:lpstr>Helvetica Neue Medium</vt:lpstr>
      <vt:lpstr>Menlo Regular</vt:lpstr>
      <vt:lpstr>Times Roman</vt:lpstr>
      <vt:lpstr>New_Template7</vt:lpstr>
      <vt:lpstr>iOS Development Training</vt:lpstr>
      <vt:lpstr>Summary</vt:lpstr>
      <vt:lpstr>Welcome to day 1</vt:lpstr>
      <vt:lpstr>GOALS</vt:lpstr>
      <vt:lpstr>PowerPoint Presentation</vt:lpstr>
      <vt:lpstr>iOS</vt:lpstr>
      <vt:lpstr>Xcode</vt:lpstr>
      <vt:lpstr>PowerPoint Presentation</vt:lpstr>
      <vt:lpstr>PowerPoint Presentation</vt:lpstr>
      <vt:lpstr>Simulators &amp; templates</vt:lpstr>
      <vt:lpstr>PowerPoint Presentation</vt:lpstr>
      <vt:lpstr>PowerPoint Presentation</vt:lpstr>
      <vt:lpstr>PowerPoint Presentation</vt:lpstr>
      <vt:lpstr>Fundamentals in c &amp; objective-c programming language</vt:lpstr>
      <vt:lpstr>C Programming language</vt:lpstr>
      <vt:lpstr>C fundamentals</vt:lpstr>
      <vt:lpstr>PowerPoint Presentation</vt:lpstr>
      <vt:lpstr>PowerPoint Presentation</vt:lpstr>
      <vt:lpstr>PowerPoint Presentation</vt:lpstr>
      <vt:lpstr>Variables</vt:lpstr>
      <vt:lpstr>Variables</vt:lpstr>
      <vt:lpstr>PowerPoint Presentation</vt:lpstr>
      <vt:lpstr>PowerPoint Presentation</vt:lpstr>
      <vt:lpstr>PowerPoint Presentation</vt:lpstr>
      <vt:lpstr>Input / output</vt:lpstr>
      <vt:lpstr>PowerPoint Presentation</vt:lpstr>
      <vt:lpstr>Keywords and operators</vt:lpstr>
      <vt:lpstr>Basic operators</vt:lpstr>
      <vt:lpstr>Basic operators</vt:lpstr>
      <vt:lpstr>Basic operators</vt:lpstr>
      <vt:lpstr>Type conversion</vt:lpstr>
      <vt:lpstr>Type conversion</vt:lpstr>
      <vt:lpstr>Expressions and statements</vt:lpstr>
      <vt:lpstr>Control flow</vt:lpstr>
      <vt:lpstr>Decision making</vt:lpstr>
      <vt:lpstr>Looping</vt:lpstr>
      <vt:lpstr>Other control flow</vt:lpstr>
      <vt:lpstr>C preprocessor</vt:lpstr>
      <vt:lpstr>C preprocessor - math.h</vt:lpstr>
      <vt:lpstr>#if #endif</vt:lpstr>
      <vt:lpstr>Programming problem</vt:lpstr>
      <vt:lpstr>Functions</vt:lpstr>
      <vt:lpstr>Functions</vt:lpstr>
      <vt:lpstr>Basic structure</vt:lpstr>
      <vt:lpstr>Basic structure</vt:lpstr>
      <vt:lpstr>How functions can be used?</vt:lpstr>
      <vt:lpstr>How functions can be used?</vt:lpstr>
      <vt:lpstr>How functions can be used?</vt:lpstr>
      <vt:lpstr>How functions can be used?</vt:lpstr>
      <vt:lpstr>Return statement</vt:lpstr>
      <vt:lpstr>Ansi-c vs traditional c</vt:lpstr>
      <vt:lpstr>Ansi-c</vt:lpstr>
      <vt:lpstr>Traditional c</vt:lpstr>
      <vt:lpstr>Object Storage Classes and Scope</vt:lpstr>
      <vt:lpstr>Object Storage Classes and Scope</vt:lpstr>
      <vt:lpstr>Macros</vt:lpstr>
      <vt:lpstr>Macros</vt:lpstr>
      <vt:lpstr>Programming problem</vt:lpstr>
      <vt:lpstr>Pointers</vt:lpstr>
      <vt:lpstr>Pointers</vt:lpstr>
      <vt:lpstr>Pointers</vt:lpstr>
      <vt:lpstr>Wait a sec, where do we use pointers? 🤔</vt:lpstr>
      <vt:lpstr>Wait a sec, where do we use pointers? 🤔</vt:lpstr>
      <vt:lpstr>Wait a sec, where do we use pointers? 🤔</vt:lpstr>
      <vt:lpstr>Wait a sec, where do we use pointers? 🤔</vt:lpstr>
      <vt:lpstr>Arrays</vt:lpstr>
      <vt:lpstr>Arrays</vt:lpstr>
      <vt:lpstr>Arrays</vt:lpstr>
      <vt:lpstr>Multidimensional array</vt:lpstr>
      <vt:lpstr>Multidimensional array</vt:lpstr>
      <vt:lpstr>Strings</vt:lpstr>
      <vt:lpstr>Programming problem</vt:lpstr>
      <vt:lpstr>struct</vt:lpstr>
      <vt:lpstr>struct</vt:lpstr>
      <vt:lpstr>struct</vt:lpstr>
      <vt:lpstr>typedef</vt:lpstr>
      <vt:lpstr>typedef</vt:lpstr>
      <vt:lpstr>Array of structs</vt:lpstr>
      <vt:lpstr>Use with functions</vt:lpstr>
      <vt:lpstr>Use with functions</vt:lpstr>
      <vt:lpstr>Union</vt:lpstr>
      <vt:lpstr>Union</vt:lpstr>
      <vt:lpstr>Struct vs union</vt:lpstr>
      <vt:lpstr>Struct vs union</vt:lpstr>
      <vt:lpstr>Enum</vt:lpstr>
      <vt:lpstr>Enum</vt:lpstr>
      <vt:lpstr>WELCOME TO OBJECTIVE-C.</vt:lpstr>
      <vt:lpstr>History and basic syntax</vt:lpstr>
      <vt:lpstr>Enums</vt:lpstr>
      <vt:lpstr>NSSTring</vt:lpstr>
      <vt:lpstr>NSSTring methods</vt:lpstr>
      <vt:lpstr>NSSTring methods</vt:lpstr>
      <vt:lpstr>NSSTring Example</vt:lpstr>
      <vt:lpstr>Structures</vt:lpstr>
      <vt:lpstr>Type casting</vt:lpstr>
      <vt:lpstr>Methods/functions</vt:lpstr>
      <vt:lpstr>Methods/functions</vt:lpstr>
      <vt:lpstr>End of day 1.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iOS app development training (week1)</dc:title>
  <cp:lastModifiedBy>Microsoft Office User</cp:lastModifiedBy>
  <cp:revision>12</cp:revision>
  <dcterms:modified xsi:type="dcterms:W3CDTF">2022-01-05T02:15:16Z</dcterms:modified>
</cp:coreProperties>
</file>